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6"/>
  </p:notesMasterIdLst>
  <p:sldIdLst>
    <p:sldId id="256" r:id="rId2"/>
    <p:sldId id="257" r:id="rId3"/>
    <p:sldId id="258" r:id="rId4"/>
    <p:sldId id="259" r:id="rId5"/>
    <p:sldId id="260" r:id="rId6"/>
    <p:sldId id="261" r:id="rId7"/>
    <p:sldId id="262" r:id="rId8"/>
    <p:sldId id="270" r:id="rId9"/>
    <p:sldId id="264" r:id="rId10"/>
    <p:sldId id="265" r:id="rId11"/>
    <p:sldId id="266" r:id="rId12"/>
    <p:sldId id="267" r:id="rId13"/>
    <p:sldId id="268" r:id="rId14"/>
    <p:sldId id="269" r:id="rId15"/>
  </p:sldIdLst>
  <p:sldSz cx="12192000" cy="6858000"/>
  <p:notesSz cx="6799263" cy="992981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71" autoAdjust="0"/>
    <p:restoredTop sz="94087" autoAdjust="0"/>
  </p:normalViewPr>
  <p:slideViewPr>
    <p:cSldViewPr snapToGrid="0">
      <p:cViewPr varScale="1">
        <p:scale>
          <a:sx n="63" d="100"/>
          <a:sy n="63" d="100"/>
        </p:scale>
        <p:origin x="172" y="4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8475"/>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51275" y="0"/>
            <a:ext cx="2946400" cy="498475"/>
          </a:xfrm>
          <a:prstGeom prst="rect">
            <a:avLst/>
          </a:prstGeom>
        </p:spPr>
        <p:txBody>
          <a:bodyPr vert="horz" lIns="91440" tIns="45720" rIns="91440" bIns="45720" rtlCol="0"/>
          <a:lstStyle>
            <a:lvl1pPr algn="r">
              <a:defRPr sz="1200"/>
            </a:lvl1pPr>
          </a:lstStyle>
          <a:p>
            <a:fld id="{8F22C2FB-E8B0-476D-8CB4-E5E12D361F4A}" type="datetimeFigureOut">
              <a:rPr lang="en-GB" smtClean="0"/>
              <a:t>25/06/2020</a:t>
            </a:fld>
            <a:endParaRPr lang="en-GB"/>
          </a:p>
        </p:txBody>
      </p:sp>
      <p:sp>
        <p:nvSpPr>
          <p:cNvPr id="4" name="Slide Image Placeholder 3"/>
          <p:cNvSpPr>
            <a:spLocks noGrp="1" noRot="1" noChangeAspect="1"/>
          </p:cNvSpPr>
          <p:nvPr>
            <p:ph type="sldImg" idx="2"/>
          </p:nvPr>
        </p:nvSpPr>
        <p:spPr>
          <a:xfrm>
            <a:off x="422275" y="1241425"/>
            <a:ext cx="5954713" cy="3351213"/>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9450" y="4778375"/>
            <a:ext cx="5440363" cy="3910013"/>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9431338"/>
            <a:ext cx="2946400" cy="498475"/>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51275" y="9431338"/>
            <a:ext cx="2946400" cy="498475"/>
          </a:xfrm>
          <a:prstGeom prst="rect">
            <a:avLst/>
          </a:prstGeom>
        </p:spPr>
        <p:txBody>
          <a:bodyPr vert="horz" lIns="91440" tIns="45720" rIns="91440" bIns="45720" rtlCol="0" anchor="b"/>
          <a:lstStyle>
            <a:lvl1pPr algn="r">
              <a:defRPr sz="1200"/>
            </a:lvl1pPr>
          </a:lstStyle>
          <a:p>
            <a:fld id="{D1D3342B-A776-4674-9AFA-B8E679AE8023}" type="slidenum">
              <a:rPr lang="en-GB" smtClean="0"/>
              <a:t>‹#›</a:t>
            </a:fld>
            <a:endParaRPr lang="en-GB"/>
          </a:p>
        </p:txBody>
      </p:sp>
    </p:spTree>
    <p:extLst>
      <p:ext uri="{BB962C8B-B14F-4D97-AF65-F5344CB8AC3E}">
        <p14:creationId xmlns:p14="http://schemas.microsoft.com/office/powerpoint/2010/main" val="16710116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D1D3342B-A776-4674-9AFA-B8E679AE8023}" type="slidenum">
              <a:rPr lang="en-GB" smtClean="0"/>
              <a:t>1</a:t>
            </a:fld>
            <a:endParaRPr lang="en-GB"/>
          </a:p>
        </p:txBody>
      </p:sp>
    </p:spTree>
    <p:extLst>
      <p:ext uri="{BB962C8B-B14F-4D97-AF65-F5344CB8AC3E}">
        <p14:creationId xmlns:p14="http://schemas.microsoft.com/office/powerpoint/2010/main" val="293007069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F0A38B4B-E731-4021-9B4D-F0284F256240}" type="datetimeFigureOut">
              <a:rPr lang="en-GB" smtClean="0"/>
              <a:t>25/06/2020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EF24170-0293-48BF-BC50-BC73B4B63FC2}" type="slidenum">
              <a:rPr lang="en-GB" smtClean="0"/>
              <a:t>‹#›</a:t>
            </a:fld>
            <a:endParaRPr lang="en-GB"/>
          </a:p>
        </p:txBody>
      </p:sp>
      <p:sp>
        <p:nvSpPr>
          <p:cNvPr id="7" name="Title 6"/>
          <p:cNvSpPr>
            <a:spLocks noGrp="1"/>
          </p:cNvSpPr>
          <p:nvPr>
            <p:ph type="title"/>
          </p:nvPr>
        </p:nvSpPr>
        <p:spPr>
          <a:xfrm>
            <a:off x="971550" y="746125"/>
            <a:ext cx="10515600" cy="1325563"/>
          </a:xfrm>
        </p:spPr>
        <p:txBody>
          <a:bodyPr/>
          <a:lstStyle/>
          <a:p>
            <a:r>
              <a:rPr lang="en-US" smtClean="0"/>
              <a:t>Click to edit Master title style</a:t>
            </a:r>
            <a:endParaRPr lang="en-GB"/>
          </a:p>
        </p:txBody>
      </p:sp>
    </p:spTree>
    <p:extLst>
      <p:ext uri="{BB962C8B-B14F-4D97-AF65-F5344CB8AC3E}">
        <p14:creationId xmlns:p14="http://schemas.microsoft.com/office/powerpoint/2010/main" val="263908071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F0A38B4B-E731-4021-9B4D-F0284F256240}" type="datetimeFigureOut">
              <a:rPr lang="en-GB" smtClean="0"/>
              <a:t>25/06/2020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EF24170-0293-48BF-BC50-BC73B4B63FC2}" type="slidenum">
              <a:rPr lang="en-GB" smtClean="0"/>
              <a:t>‹#›</a:t>
            </a:fld>
            <a:endParaRPr lang="en-GB"/>
          </a:p>
        </p:txBody>
      </p:sp>
    </p:spTree>
    <p:extLst>
      <p:ext uri="{BB962C8B-B14F-4D97-AF65-F5344CB8AC3E}">
        <p14:creationId xmlns:p14="http://schemas.microsoft.com/office/powerpoint/2010/main" val="370011098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F0A38B4B-E731-4021-9B4D-F0284F256240}" type="datetimeFigureOut">
              <a:rPr lang="en-GB" smtClean="0"/>
              <a:t>25/06/2020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EF24170-0293-48BF-BC50-BC73B4B63FC2}" type="slidenum">
              <a:rPr lang="en-GB" smtClean="0"/>
              <a:t>‹#›</a:t>
            </a:fld>
            <a:endParaRPr lang="en-GB"/>
          </a:p>
        </p:txBody>
      </p:sp>
    </p:spTree>
    <p:extLst>
      <p:ext uri="{BB962C8B-B14F-4D97-AF65-F5344CB8AC3E}">
        <p14:creationId xmlns:p14="http://schemas.microsoft.com/office/powerpoint/2010/main" val="16354672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F0A38B4B-E731-4021-9B4D-F0284F256240}" type="datetimeFigureOut">
              <a:rPr lang="en-GB" smtClean="0"/>
              <a:t>25/06/2020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EF24170-0293-48BF-BC50-BC73B4B63FC2}" type="slidenum">
              <a:rPr lang="en-GB" smtClean="0"/>
              <a:t>‹#›</a:t>
            </a:fld>
            <a:endParaRPr lang="en-GB"/>
          </a:p>
        </p:txBody>
      </p:sp>
      <p:sp>
        <p:nvSpPr>
          <p:cNvPr id="7" name="Title 6"/>
          <p:cNvSpPr>
            <a:spLocks noGrp="1"/>
          </p:cNvSpPr>
          <p:nvPr>
            <p:ph type="title"/>
          </p:nvPr>
        </p:nvSpPr>
        <p:spPr/>
        <p:txBody>
          <a:bodyPr/>
          <a:lstStyle/>
          <a:p>
            <a:r>
              <a:rPr lang="en-US" smtClean="0"/>
              <a:t>Click to edit Master title style</a:t>
            </a:r>
            <a:endParaRPr lang="en-GB"/>
          </a:p>
        </p:txBody>
      </p:sp>
    </p:spTree>
    <p:extLst>
      <p:ext uri="{BB962C8B-B14F-4D97-AF65-F5344CB8AC3E}">
        <p14:creationId xmlns:p14="http://schemas.microsoft.com/office/powerpoint/2010/main" val="32754279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F0A38B4B-E731-4021-9B4D-F0284F256240}" type="datetimeFigureOut">
              <a:rPr lang="en-GB" smtClean="0"/>
              <a:t>25/06/2020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EF24170-0293-48BF-BC50-BC73B4B63FC2}" type="slidenum">
              <a:rPr lang="en-GB" smtClean="0"/>
              <a:t>‹#›</a:t>
            </a:fld>
            <a:endParaRPr lang="en-GB"/>
          </a:p>
        </p:txBody>
      </p:sp>
    </p:spTree>
    <p:extLst>
      <p:ext uri="{BB962C8B-B14F-4D97-AF65-F5344CB8AC3E}">
        <p14:creationId xmlns:p14="http://schemas.microsoft.com/office/powerpoint/2010/main" val="33313356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F0A38B4B-E731-4021-9B4D-F0284F256240}" type="datetimeFigureOut">
              <a:rPr lang="en-GB" smtClean="0"/>
              <a:t>25/06/2020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1EF24170-0293-48BF-BC50-BC73B4B63FC2}" type="slidenum">
              <a:rPr lang="en-GB" smtClean="0"/>
              <a:t>‹#›</a:t>
            </a:fld>
            <a:endParaRPr lang="en-GB"/>
          </a:p>
        </p:txBody>
      </p:sp>
    </p:spTree>
    <p:extLst>
      <p:ext uri="{BB962C8B-B14F-4D97-AF65-F5344CB8AC3E}">
        <p14:creationId xmlns:p14="http://schemas.microsoft.com/office/powerpoint/2010/main" val="25262306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F0A38B4B-E731-4021-9B4D-F0284F256240}" type="datetimeFigureOut">
              <a:rPr lang="en-GB" smtClean="0"/>
              <a:t>25/06/2020</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1EF24170-0293-48BF-BC50-BC73B4B63FC2}" type="slidenum">
              <a:rPr lang="en-GB" smtClean="0"/>
              <a:t>‹#›</a:t>
            </a:fld>
            <a:endParaRPr lang="en-GB"/>
          </a:p>
        </p:txBody>
      </p:sp>
    </p:spTree>
    <p:extLst>
      <p:ext uri="{BB962C8B-B14F-4D97-AF65-F5344CB8AC3E}">
        <p14:creationId xmlns:p14="http://schemas.microsoft.com/office/powerpoint/2010/main" val="347629016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F0A38B4B-E731-4021-9B4D-F0284F256240}" type="datetimeFigureOut">
              <a:rPr lang="en-GB" smtClean="0"/>
              <a:t>25/06/2020</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1EF24170-0293-48BF-BC50-BC73B4B63FC2}" type="slidenum">
              <a:rPr lang="en-GB" smtClean="0"/>
              <a:t>‹#›</a:t>
            </a:fld>
            <a:endParaRPr lang="en-GB"/>
          </a:p>
        </p:txBody>
      </p:sp>
    </p:spTree>
    <p:extLst>
      <p:ext uri="{BB962C8B-B14F-4D97-AF65-F5344CB8AC3E}">
        <p14:creationId xmlns:p14="http://schemas.microsoft.com/office/powerpoint/2010/main" val="36771279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0A38B4B-E731-4021-9B4D-F0284F256240}" type="datetimeFigureOut">
              <a:rPr lang="en-GB" smtClean="0"/>
              <a:t>25/06/2020</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1EF24170-0293-48BF-BC50-BC73B4B63FC2}" type="slidenum">
              <a:rPr lang="en-GB" smtClean="0"/>
              <a:t>‹#›</a:t>
            </a:fld>
            <a:endParaRPr lang="en-GB"/>
          </a:p>
        </p:txBody>
      </p:sp>
    </p:spTree>
    <p:extLst>
      <p:ext uri="{BB962C8B-B14F-4D97-AF65-F5344CB8AC3E}">
        <p14:creationId xmlns:p14="http://schemas.microsoft.com/office/powerpoint/2010/main" val="229770131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F0A38B4B-E731-4021-9B4D-F0284F256240}" type="datetimeFigureOut">
              <a:rPr lang="en-GB" smtClean="0"/>
              <a:t>25/06/2020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1EF24170-0293-48BF-BC50-BC73B4B63FC2}" type="slidenum">
              <a:rPr lang="en-GB" smtClean="0"/>
              <a:t>‹#›</a:t>
            </a:fld>
            <a:endParaRPr lang="en-GB"/>
          </a:p>
        </p:txBody>
      </p:sp>
    </p:spTree>
    <p:extLst>
      <p:ext uri="{BB962C8B-B14F-4D97-AF65-F5344CB8AC3E}">
        <p14:creationId xmlns:p14="http://schemas.microsoft.com/office/powerpoint/2010/main" val="100732701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F0A38B4B-E731-4021-9B4D-F0284F256240}" type="datetimeFigureOut">
              <a:rPr lang="en-GB" smtClean="0"/>
              <a:t>25/06/2020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1EF24170-0293-48BF-BC50-BC73B4B63FC2}" type="slidenum">
              <a:rPr lang="en-GB" smtClean="0"/>
              <a:t>‹#›</a:t>
            </a:fld>
            <a:endParaRPr lang="en-GB"/>
          </a:p>
        </p:txBody>
      </p:sp>
    </p:spTree>
    <p:extLst>
      <p:ext uri="{BB962C8B-B14F-4D97-AF65-F5344CB8AC3E}">
        <p14:creationId xmlns:p14="http://schemas.microsoft.com/office/powerpoint/2010/main" val="21778571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0A38B4B-E731-4021-9B4D-F0284F256240}" type="datetimeFigureOut">
              <a:rPr lang="en-GB" smtClean="0"/>
              <a:t>25/06/2020</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EF24170-0293-48BF-BC50-BC73B4B63FC2}" type="slidenum">
              <a:rPr lang="en-GB" smtClean="0"/>
              <a:t>‹#›</a:t>
            </a:fld>
            <a:endParaRPr lang="en-GB"/>
          </a:p>
        </p:txBody>
      </p:sp>
      <p:pic>
        <p:nvPicPr>
          <p:cNvPr id="7" name="Picture 6"/>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10709388" y="32707"/>
            <a:ext cx="1454150" cy="664835"/>
          </a:xfrm>
          <a:prstGeom prst="rect">
            <a:avLst/>
          </a:prstGeom>
        </p:spPr>
      </p:pic>
      <p:pic>
        <p:nvPicPr>
          <p:cNvPr id="8" name="Picture 7"/>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28462" y="16630"/>
            <a:ext cx="1619476" cy="562053"/>
          </a:xfrm>
          <a:prstGeom prst="rect">
            <a:avLst/>
          </a:prstGeom>
        </p:spPr>
      </p:pic>
    </p:spTree>
    <p:extLst>
      <p:ext uri="{BB962C8B-B14F-4D97-AF65-F5344CB8AC3E}">
        <p14:creationId xmlns:p14="http://schemas.microsoft.com/office/powerpoint/2010/main" val="89565379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3.jpeg"/><Relationship Id="rId7"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microsoft.com/office/2007/relationships/hdphoto" Target="../media/hdphoto1.wdp"/><Relationship Id="rId11" Type="http://schemas.openxmlformats.org/officeDocument/2006/relationships/image" Target="../media/image10.png"/><Relationship Id="rId5" Type="http://schemas.openxmlformats.org/officeDocument/2006/relationships/image" Target="../media/image5.png"/><Relationship Id="rId10" Type="http://schemas.openxmlformats.org/officeDocument/2006/relationships/image" Target="../media/image9.jpeg"/><Relationship Id="rId4" Type="http://schemas.openxmlformats.org/officeDocument/2006/relationships/image" Target="../media/image4.jpeg"/><Relationship Id="rId9" Type="http://schemas.openxmlformats.org/officeDocument/2006/relationships/image" Target="../media/image8.png"/></Relationships>
</file>

<file path=ppt/slides/_rels/slide10.xml.rels><?xml version="1.0" encoding="UTF-8" standalone="yes"?>
<Relationships xmlns="http://schemas.openxmlformats.org/package/2006/relationships"><Relationship Id="rId8" Type="http://schemas.openxmlformats.org/officeDocument/2006/relationships/image" Target="../media/image81.jpg"/><Relationship Id="rId3" Type="http://schemas.openxmlformats.org/officeDocument/2006/relationships/image" Target="../media/image77.jpeg"/><Relationship Id="rId7" Type="http://schemas.openxmlformats.org/officeDocument/2006/relationships/image" Target="../media/image80.jpeg"/><Relationship Id="rId2" Type="http://schemas.openxmlformats.org/officeDocument/2006/relationships/image" Target="../media/image76.jpg"/><Relationship Id="rId1" Type="http://schemas.openxmlformats.org/officeDocument/2006/relationships/slideLayout" Target="../slideLayouts/slideLayout2.xml"/><Relationship Id="rId6" Type="http://schemas.openxmlformats.org/officeDocument/2006/relationships/image" Target="../media/image79.jpg"/><Relationship Id="rId11" Type="http://schemas.openxmlformats.org/officeDocument/2006/relationships/image" Target="../media/image84.jpeg"/><Relationship Id="rId5" Type="http://schemas.openxmlformats.org/officeDocument/2006/relationships/image" Target="../media/image78.jpeg"/><Relationship Id="rId10" Type="http://schemas.openxmlformats.org/officeDocument/2006/relationships/image" Target="../media/image83.jpg"/><Relationship Id="rId4" Type="http://schemas.openxmlformats.org/officeDocument/2006/relationships/hyperlink" Target="https://www.google.co.uk/url?sa=i&amp;rct=j&amp;q=&amp;esrc=s&amp;source=imgres&amp;cd=&amp;cad=rja&amp;uact=8&amp;ved=2ahUKEwji_u7NgdXaAhUCuxQKHSl1DbkQjRx6BAgAEAU&amp;url=https://www.rentokil.co.uk/damp-proofing/what-is-damp-proofing/&amp;psig=AOvVaw0-QVlmxKzD83WA2_iYbOjh&amp;ust=1524731501835311" TargetMode="External"/><Relationship Id="rId9" Type="http://schemas.openxmlformats.org/officeDocument/2006/relationships/image" Target="../media/image82.jpeg"/></Relationships>
</file>

<file path=ppt/slides/_rels/slide11.xml.rels><?xml version="1.0" encoding="UTF-8" standalone="yes"?>
<Relationships xmlns="http://schemas.openxmlformats.org/package/2006/relationships"><Relationship Id="rId8" Type="http://schemas.openxmlformats.org/officeDocument/2006/relationships/image" Target="../media/image91.jpeg"/><Relationship Id="rId3" Type="http://schemas.openxmlformats.org/officeDocument/2006/relationships/image" Target="../media/image86.jpg"/><Relationship Id="rId7" Type="http://schemas.openxmlformats.org/officeDocument/2006/relationships/image" Target="../media/image90.jpg"/><Relationship Id="rId2" Type="http://schemas.openxmlformats.org/officeDocument/2006/relationships/image" Target="../media/image85.jpg"/><Relationship Id="rId1" Type="http://schemas.openxmlformats.org/officeDocument/2006/relationships/slideLayout" Target="../slideLayouts/slideLayout2.xml"/><Relationship Id="rId6" Type="http://schemas.openxmlformats.org/officeDocument/2006/relationships/image" Target="../media/image89.jpeg"/><Relationship Id="rId5" Type="http://schemas.openxmlformats.org/officeDocument/2006/relationships/image" Target="../media/image88.jpg"/><Relationship Id="rId4" Type="http://schemas.openxmlformats.org/officeDocument/2006/relationships/image" Target="../media/image87.png"/></Relationships>
</file>

<file path=ppt/slides/_rels/slide12.xml.rels><?xml version="1.0" encoding="UTF-8" standalone="yes"?>
<Relationships xmlns="http://schemas.openxmlformats.org/package/2006/relationships"><Relationship Id="rId8" Type="http://schemas.openxmlformats.org/officeDocument/2006/relationships/image" Target="../media/image98.png"/><Relationship Id="rId3" Type="http://schemas.openxmlformats.org/officeDocument/2006/relationships/image" Target="../media/image93.png"/><Relationship Id="rId7" Type="http://schemas.openxmlformats.org/officeDocument/2006/relationships/image" Target="../media/image97.png"/><Relationship Id="rId12" Type="http://schemas.openxmlformats.org/officeDocument/2006/relationships/image" Target="../media/image102.png"/><Relationship Id="rId2" Type="http://schemas.openxmlformats.org/officeDocument/2006/relationships/image" Target="../media/image92.jpg"/><Relationship Id="rId1" Type="http://schemas.openxmlformats.org/officeDocument/2006/relationships/slideLayout" Target="../slideLayouts/slideLayout2.xml"/><Relationship Id="rId6" Type="http://schemas.openxmlformats.org/officeDocument/2006/relationships/image" Target="../media/image96.jpg"/><Relationship Id="rId11" Type="http://schemas.openxmlformats.org/officeDocument/2006/relationships/image" Target="../media/image101.jpg"/><Relationship Id="rId5" Type="http://schemas.openxmlformats.org/officeDocument/2006/relationships/image" Target="../media/image95.png"/><Relationship Id="rId10" Type="http://schemas.openxmlformats.org/officeDocument/2006/relationships/image" Target="../media/image100.jpeg"/><Relationship Id="rId4" Type="http://schemas.openxmlformats.org/officeDocument/2006/relationships/image" Target="../media/image94.png"/><Relationship Id="rId9" Type="http://schemas.openxmlformats.org/officeDocument/2006/relationships/image" Target="../media/image99.jpeg"/></Relationships>
</file>

<file path=ppt/slides/_rels/slide13.xml.rels><?xml version="1.0" encoding="UTF-8" standalone="yes"?>
<Relationships xmlns="http://schemas.openxmlformats.org/package/2006/relationships"><Relationship Id="rId8" Type="http://schemas.openxmlformats.org/officeDocument/2006/relationships/image" Target="../media/image109.jpeg"/><Relationship Id="rId3" Type="http://schemas.openxmlformats.org/officeDocument/2006/relationships/image" Target="../media/image104.jpeg"/><Relationship Id="rId7" Type="http://schemas.openxmlformats.org/officeDocument/2006/relationships/image" Target="../media/image108.jpg"/><Relationship Id="rId2" Type="http://schemas.openxmlformats.org/officeDocument/2006/relationships/image" Target="../media/image103.jpg"/><Relationship Id="rId1" Type="http://schemas.openxmlformats.org/officeDocument/2006/relationships/slideLayout" Target="../slideLayouts/slideLayout2.xml"/><Relationship Id="rId6" Type="http://schemas.openxmlformats.org/officeDocument/2006/relationships/image" Target="../media/image107.jpeg"/><Relationship Id="rId5" Type="http://schemas.openxmlformats.org/officeDocument/2006/relationships/image" Target="../media/image106.jpeg"/><Relationship Id="rId10" Type="http://schemas.openxmlformats.org/officeDocument/2006/relationships/image" Target="../media/image111.jpg"/><Relationship Id="rId4" Type="http://schemas.openxmlformats.org/officeDocument/2006/relationships/image" Target="../media/image105.png"/><Relationship Id="rId9" Type="http://schemas.openxmlformats.org/officeDocument/2006/relationships/image" Target="../media/image110.jpg"/></Relationships>
</file>

<file path=ppt/slides/_rels/slide14.xml.rels><?xml version="1.0" encoding="UTF-8" standalone="yes"?>
<Relationships xmlns="http://schemas.openxmlformats.org/package/2006/relationships"><Relationship Id="rId8" Type="http://schemas.openxmlformats.org/officeDocument/2006/relationships/image" Target="../media/image118.png"/><Relationship Id="rId3" Type="http://schemas.openxmlformats.org/officeDocument/2006/relationships/image" Target="../media/image113.png"/><Relationship Id="rId7" Type="http://schemas.openxmlformats.org/officeDocument/2006/relationships/image" Target="../media/image117.png"/><Relationship Id="rId2" Type="http://schemas.openxmlformats.org/officeDocument/2006/relationships/image" Target="../media/image112.jpg"/><Relationship Id="rId1" Type="http://schemas.openxmlformats.org/officeDocument/2006/relationships/slideLayout" Target="../slideLayouts/slideLayout2.xml"/><Relationship Id="rId6" Type="http://schemas.openxmlformats.org/officeDocument/2006/relationships/image" Target="../media/image116.png"/><Relationship Id="rId5" Type="http://schemas.openxmlformats.org/officeDocument/2006/relationships/image" Target="../media/image115.png"/><Relationship Id="rId4" Type="http://schemas.openxmlformats.org/officeDocument/2006/relationships/image" Target="../media/image114.png"/></Relationships>
</file>

<file path=ppt/slides/_rels/slide2.xml.rels><?xml version="1.0" encoding="UTF-8" standalone="yes"?>
<Relationships xmlns="http://schemas.openxmlformats.org/package/2006/relationships"><Relationship Id="rId3" Type="http://schemas.openxmlformats.org/officeDocument/2006/relationships/image" Target="../media/image12.png"/><Relationship Id="rId7" Type="http://schemas.openxmlformats.org/officeDocument/2006/relationships/image" Target="../media/image15.jpeg"/><Relationship Id="rId2" Type="http://schemas.openxmlformats.org/officeDocument/2006/relationships/image" Target="../media/image11.png"/><Relationship Id="rId1" Type="http://schemas.openxmlformats.org/officeDocument/2006/relationships/slideLayout" Target="../slideLayouts/slideLayout1.xml"/><Relationship Id="rId6" Type="http://schemas.openxmlformats.org/officeDocument/2006/relationships/image" Target="../media/image14.jpeg"/><Relationship Id="rId5" Type="http://schemas.openxmlformats.org/officeDocument/2006/relationships/image" Target="../media/image13.jpeg"/><Relationship Id="rId4" Type="http://schemas.microsoft.com/office/2007/relationships/hdphoto" Target="../media/hdphoto2.wdp"/></Relationships>
</file>

<file path=ppt/slides/_rels/slide3.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1.xml"/><Relationship Id="rId6" Type="http://schemas.openxmlformats.org/officeDocument/2006/relationships/image" Target="../media/image20.jpg"/><Relationship Id="rId5" Type="http://schemas.openxmlformats.org/officeDocument/2006/relationships/image" Target="../media/image19.jpeg"/><Relationship Id="rId4" Type="http://schemas.openxmlformats.org/officeDocument/2006/relationships/image" Target="../media/image18.jpeg"/></Relationships>
</file>

<file path=ppt/slides/_rels/slide4.xml.rels><?xml version="1.0" encoding="UTF-8" standalone="yes"?>
<Relationships xmlns="http://schemas.openxmlformats.org/package/2006/relationships"><Relationship Id="rId3" Type="http://schemas.openxmlformats.org/officeDocument/2006/relationships/image" Target="../media/image22.jpeg"/><Relationship Id="rId7" Type="http://schemas.openxmlformats.org/officeDocument/2006/relationships/image" Target="../media/image26.jpg"/><Relationship Id="rId2" Type="http://schemas.openxmlformats.org/officeDocument/2006/relationships/image" Target="../media/image21.jpeg"/><Relationship Id="rId1" Type="http://schemas.openxmlformats.org/officeDocument/2006/relationships/slideLayout" Target="../slideLayouts/slideLayout1.xml"/><Relationship Id="rId6" Type="http://schemas.openxmlformats.org/officeDocument/2006/relationships/image" Target="../media/image25.png"/><Relationship Id="rId5" Type="http://schemas.openxmlformats.org/officeDocument/2006/relationships/image" Target="../media/image24.jpg"/><Relationship Id="rId4" Type="http://schemas.openxmlformats.org/officeDocument/2006/relationships/image" Target="../media/image23.jpeg"/></Relationships>
</file>

<file path=ppt/slides/_rels/slide5.xml.rels><?xml version="1.0" encoding="UTF-8" standalone="yes"?>
<Relationships xmlns="http://schemas.openxmlformats.org/package/2006/relationships"><Relationship Id="rId8" Type="http://schemas.openxmlformats.org/officeDocument/2006/relationships/image" Target="../media/image33.jpg"/><Relationship Id="rId13" Type="http://schemas.openxmlformats.org/officeDocument/2006/relationships/image" Target="../media/image38.png"/><Relationship Id="rId3" Type="http://schemas.openxmlformats.org/officeDocument/2006/relationships/image" Target="../media/image28.jpeg"/><Relationship Id="rId7" Type="http://schemas.openxmlformats.org/officeDocument/2006/relationships/image" Target="../media/image32.jpeg"/><Relationship Id="rId12" Type="http://schemas.openxmlformats.org/officeDocument/2006/relationships/image" Target="../media/image37.jpg"/><Relationship Id="rId2" Type="http://schemas.openxmlformats.org/officeDocument/2006/relationships/image" Target="../media/image27.jpg"/><Relationship Id="rId1" Type="http://schemas.openxmlformats.org/officeDocument/2006/relationships/slideLayout" Target="../slideLayouts/slideLayout1.xml"/><Relationship Id="rId6" Type="http://schemas.openxmlformats.org/officeDocument/2006/relationships/image" Target="../media/image31.jpg"/><Relationship Id="rId11" Type="http://schemas.openxmlformats.org/officeDocument/2006/relationships/image" Target="../media/image36.png"/><Relationship Id="rId5" Type="http://schemas.openxmlformats.org/officeDocument/2006/relationships/image" Target="../media/image30.jpeg"/><Relationship Id="rId10" Type="http://schemas.openxmlformats.org/officeDocument/2006/relationships/image" Target="../media/image35.jpeg"/><Relationship Id="rId4" Type="http://schemas.openxmlformats.org/officeDocument/2006/relationships/image" Target="../media/image29.jpg"/><Relationship Id="rId9" Type="http://schemas.openxmlformats.org/officeDocument/2006/relationships/image" Target="../media/image34.jpeg"/><Relationship Id="rId14" Type="http://schemas.openxmlformats.org/officeDocument/2006/relationships/image" Target="../media/image39.png"/></Relationships>
</file>

<file path=ppt/slides/_rels/slide6.xml.rels><?xml version="1.0" encoding="UTF-8" standalone="yes"?>
<Relationships xmlns="http://schemas.openxmlformats.org/package/2006/relationships"><Relationship Id="rId8" Type="http://schemas.openxmlformats.org/officeDocument/2006/relationships/image" Target="../media/image46.png"/><Relationship Id="rId13" Type="http://schemas.openxmlformats.org/officeDocument/2006/relationships/image" Target="../media/image51.jpg"/><Relationship Id="rId3" Type="http://schemas.openxmlformats.org/officeDocument/2006/relationships/image" Target="../media/image41.jpg"/><Relationship Id="rId7" Type="http://schemas.openxmlformats.org/officeDocument/2006/relationships/image" Target="../media/image45.jpg"/><Relationship Id="rId12" Type="http://schemas.openxmlformats.org/officeDocument/2006/relationships/image" Target="../media/image50.jpeg"/><Relationship Id="rId2" Type="http://schemas.openxmlformats.org/officeDocument/2006/relationships/image" Target="../media/image40.jpeg"/><Relationship Id="rId1" Type="http://schemas.openxmlformats.org/officeDocument/2006/relationships/slideLayout" Target="../slideLayouts/slideLayout2.xml"/><Relationship Id="rId6" Type="http://schemas.openxmlformats.org/officeDocument/2006/relationships/image" Target="../media/image44.jpeg"/><Relationship Id="rId11" Type="http://schemas.openxmlformats.org/officeDocument/2006/relationships/image" Target="../media/image49.jpeg"/><Relationship Id="rId5" Type="http://schemas.openxmlformats.org/officeDocument/2006/relationships/image" Target="../media/image43.jpeg"/><Relationship Id="rId10" Type="http://schemas.openxmlformats.org/officeDocument/2006/relationships/image" Target="../media/image48.jpeg"/><Relationship Id="rId4" Type="http://schemas.openxmlformats.org/officeDocument/2006/relationships/image" Target="../media/image42.jpeg"/><Relationship Id="rId9" Type="http://schemas.openxmlformats.org/officeDocument/2006/relationships/image" Target="../media/image47.jpg"/></Relationships>
</file>

<file path=ppt/slides/_rels/slide7.xml.rels><?xml version="1.0" encoding="UTF-8" standalone="yes"?>
<Relationships xmlns="http://schemas.openxmlformats.org/package/2006/relationships"><Relationship Id="rId8" Type="http://schemas.openxmlformats.org/officeDocument/2006/relationships/image" Target="../media/image58.jpeg"/><Relationship Id="rId3" Type="http://schemas.openxmlformats.org/officeDocument/2006/relationships/image" Target="../media/image53.jpeg"/><Relationship Id="rId7" Type="http://schemas.openxmlformats.org/officeDocument/2006/relationships/image" Target="../media/image57.jpeg"/><Relationship Id="rId2" Type="http://schemas.openxmlformats.org/officeDocument/2006/relationships/image" Target="../media/image52.jpg"/><Relationship Id="rId1" Type="http://schemas.openxmlformats.org/officeDocument/2006/relationships/slideLayout" Target="../slideLayouts/slideLayout2.xml"/><Relationship Id="rId6" Type="http://schemas.openxmlformats.org/officeDocument/2006/relationships/image" Target="../media/image56.jpeg"/><Relationship Id="rId11" Type="http://schemas.openxmlformats.org/officeDocument/2006/relationships/image" Target="../media/image61.png"/><Relationship Id="rId5" Type="http://schemas.openxmlformats.org/officeDocument/2006/relationships/image" Target="../media/image55.jpeg"/><Relationship Id="rId10" Type="http://schemas.openxmlformats.org/officeDocument/2006/relationships/image" Target="../media/image60.jpeg"/><Relationship Id="rId4" Type="http://schemas.openxmlformats.org/officeDocument/2006/relationships/image" Target="../media/image54.jpg"/><Relationship Id="rId9" Type="http://schemas.openxmlformats.org/officeDocument/2006/relationships/image" Target="../media/image59.jpg"/></Relationships>
</file>

<file path=ppt/slides/_rels/slide8.xml.rels><?xml version="1.0" encoding="UTF-8" standalone="yes"?>
<Relationships xmlns="http://schemas.openxmlformats.org/package/2006/relationships"><Relationship Id="rId3" Type="http://schemas.openxmlformats.org/officeDocument/2006/relationships/image" Target="../media/image63.jpeg"/><Relationship Id="rId7" Type="http://schemas.openxmlformats.org/officeDocument/2006/relationships/image" Target="../media/image67.png"/><Relationship Id="rId2" Type="http://schemas.openxmlformats.org/officeDocument/2006/relationships/image" Target="../media/image62.jpeg"/><Relationship Id="rId1" Type="http://schemas.openxmlformats.org/officeDocument/2006/relationships/slideLayout" Target="../slideLayouts/slideLayout2.xml"/><Relationship Id="rId6" Type="http://schemas.openxmlformats.org/officeDocument/2006/relationships/image" Target="../media/image66.jpeg"/><Relationship Id="rId5" Type="http://schemas.openxmlformats.org/officeDocument/2006/relationships/image" Target="../media/image65.jpeg"/><Relationship Id="rId4" Type="http://schemas.openxmlformats.org/officeDocument/2006/relationships/image" Target="../media/image64.jpeg"/></Relationships>
</file>

<file path=ppt/slides/_rels/slide9.xml.rels><?xml version="1.0" encoding="UTF-8" standalone="yes"?>
<Relationships xmlns="http://schemas.openxmlformats.org/package/2006/relationships"><Relationship Id="rId8" Type="http://schemas.openxmlformats.org/officeDocument/2006/relationships/image" Target="../media/image73.gif"/><Relationship Id="rId3" Type="http://schemas.openxmlformats.org/officeDocument/2006/relationships/image" Target="../media/image69.jpeg"/><Relationship Id="rId7" Type="http://schemas.openxmlformats.org/officeDocument/2006/relationships/image" Target="../media/image72.jpg"/><Relationship Id="rId2" Type="http://schemas.openxmlformats.org/officeDocument/2006/relationships/image" Target="../media/image68.jpeg"/><Relationship Id="rId1" Type="http://schemas.openxmlformats.org/officeDocument/2006/relationships/slideLayout" Target="../slideLayouts/slideLayout2.xml"/><Relationship Id="rId6" Type="http://schemas.openxmlformats.org/officeDocument/2006/relationships/image" Target="../media/image65.jpeg"/><Relationship Id="rId5" Type="http://schemas.openxmlformats.org/officeDocument/2006/relationships/image" Target="../media/image71.jpeg"/><Relationship Id="rId10" Type="http://schemas.openxmlformats.org/officeDocument/2006/relationships/image" Target="../media/image75.jpg"/><Relationship Id="rId4" Type="http://schemas.openxmlformats.org/officeDocument/2006/relationships/image" Target="../media/image70.jpg"/><Relationship Id="rId9" Type="http://schemas.openxmlformats.org/officeDocument/2006/relationships/image" Target="../media/image74.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0"/>
            <a:ext cx="12192000" cy="68580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8" name="Straight Connector 7"/>
          <p:cNvCxnSpPr>
            <a:stCxn id="6" idx="0"/>
            <a:endCxn id="6" idx="2"/>
          </p:cNvCxnSpPr>
          <p:nvPr/>
        </p:nvCxnSpPr>
        <p:spPr>
          <a:xfrm>
            <a:off x="6096000" y="0"/>
            <a:ext cx="0" cy="6858000"/>
          </a:xfrm>
          <a:prstGeom prst="line">
            <a:avLst/>
          </a:prstGeom>
          <a:ln>
            <a:solidFill>
              <a:schemeClr val="tx1"/>
            </a:solidFill>
          </a:ln>
        </p:spPr>
        <p:style>
          <a:lnRef idx="1">
            <a:schemeClr val="dk1"/>
          </a:lnRef>
          <a:fillRef idx="0">
            <a:schemeClr val="dk1"/>
          </a:fillRef>
          <a:effectRef idx="0">
            <a:schemeClr val="dk1"/>
          </a:effectRef>
          <a:fontRef idx="minor">
            <a:schemeClr val="tx1"/>
          </a:fontRef>
        </p:style>
      </p:cxnSp>
      <p:cxnSp>
        <p:nvCxnSpPr>
          <p:cNvPr id="10" name="Straight Connector 9"/>
          <p:cNvCxnSpPr>
            <a:stCxn id="6" idx="1"/>
            <a:endCxn id="6" idx="3"/>
          </p:cNvCxnSpPr>
          <p:nvPr/>
        </p:nvCxnSpPr>
        <p:spPr>
          <a:xfrm>
            <a:off x="0" y="3429000"/>
            <a:ext cx="12192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nvGrpSpPr>
          <p:cNvPr id="3" name="Group 2"/>
          <p:cNvGrpSpPr/>
          <p:nvPr/>
        </p:nvGrpSpPr>
        <p:grpSpPr>
          <a:xfrm>
            <a:off x="28357" y="109247"/>
            <a:ext cx="6021993" cy="3098439"/>
            <a:chOff x="28357" y="109247"/>
            <a:chExt cx="6021993" cy="3098439"/>
          </a:xfrm>
        </p:grpSpPr>
        <p:sp>
          <p:nvSpPr>
            <p:cNvPr id="11" name="Rectangle 10"/>
            <p:cNvSpPr/>
            <p:nvPr/>
          </p:nvSpPr>
          <p:spPr>
            <a:xfrm>
              <a:off x="1671317" y="109247"/>
              <a:ext cx="3249608" cy="369332"/>
            </a:xfrm>
            <a:prstGeom prst="rect">
              <a:avLst/>
            </a:prstGeom>
          </p:spPr>
          <p:txBody>
            <a:bodyPr wrap="none">
              <a:spAutoFit/>
            </a:bodyPr>
            <a:lstStyle/>
            <a:p>
              <a:r>
                <a:rPr lang="en-GB" u="sng" dirty="0" smtClean="0">
                  <a:latin typeface="Adobe Gothic Std B" panose="020B0800000000000000" pitchFamily="34" charset="-128"/>
                  <a:ea typeface="Adobe Gothic Std B" panose="020B0800000000000000" pitchFamily="34" charset="-128"/>
                </a:rPr>
                <a:t>Desk-based Pre-Construction</a:t>
              </a:r>
              <a:endParaRPr lang="en-GB" u="sng" dirty="0">
                <a:latin typeface="Adobe Gothic Std B" panose="020B0800000000000000" pitchFamily="34" charset="-128"/>
                <a:ea typeface="Adobe Gothic Std B" panose="020B0800000000000000" pitchFamily="34" charset="-128"/>
              </a:endParaRPr>
            </a:p>
          </p:txBody>
        </p:sp>
        <p:sp>
          <p:nvSpPr>
            <p:cNvPr id="12" name="Rectangle 11"/>
            <p:cNvSpPr/>
            <p:nvPr/>
          </p:nvSpPr>
          <p:spPr>
            <a:xfrm>
              <a:off x="54483" y="1922176"/>
              <a:ext cx="1912640" cy="1277273"/>
            </a:xfrm>
            <a:prstGeom prst="rect">
              <a:avLst/>
            </a:prstGeom>
            <a:solidFill>
              <a:schemeClr val="accent4">
                <a:lumMod val="40000"/>
                <a:lumOff val="60000"/>
              </a:schemeClr>
            </a:solidFill>
          </p:spPr>
          <p:txBody>
            <a:bodyPr wrap="square">
              <a:spAutoFit/>
            </a:bodyPr>
            <a:lstStyle/>
            <a:p>
              <a:r>
                <a:rPr lang="en-GB" sz="1100" dirty="0" smtClean="0"/>
                <a:t>A health and safety plan needs to be put into place to keep workers safe on site.</a:t>
              </a:r>
            </a:p>
            <a:p>
              <a:r>
                <a:rPr lang="en-GB" sz="1100" dirty="0" smtClean="0"/>
                <a:t>Risk assessments are written to ensure that every worker knows how to operate equipment safely.</a:t>
              </a:r>
            </a:p>
          </p:txBody>
        </p:sp>
        <p:sp>
          <p:nvSpPr>
            <p:cNvPr id="13" name="TextBox 12"/>
            <p:cNvSpPr txBox="1"/>
            <p:nvPr/>
          </p:nvSpPr>
          <p:spPr>
            <a:xfrm>
              <a:off x="2542543" y="438338"/>
              <a:ext cx="3447314" cy="415498"/>
            </a:xfrm>
            <a:prstGeom prst="rect">
              <a:avLst/>
            </a:prstGeom>
            <a:noFill/>
          </p:spPr>
          <p:txBody>
            <a:bodyPr wrap="square" rtlCol="0">
              <a:spAutoFit/>
            </a:bodyPr>
            <a:lstStyle/>
            <a:p>
              <a:r>
                <a:rPr lang="en-GB" sz="1050" dirty="0" smtClean="0"/>
                <a:t>Before any practical construction can take place, some things need to be organised in an office setting.</a:t>
              </a:r>
              <a:endParaRPr lang="en-GB" sz="1050" dirty="0"/>
            </a:p>
          </p:txBody>
        </p:sp>
        <p:sp>
          <p:nvSpPr>
            <p:cNvPr id="14" name="Rectangle 13"/>
            <p:cNvSpPr/>
            <p:nvPr/>
          </p:nvSpPr>
          <p:spPr>
            <a:xfrm>
              <a:off x="1964892" y="1337943"/>
              <a:ext cx="2327434" cy="1869743"/>
            </a:xfrm>
            <a:prstGeom prst="rect">
              <a:avLst/>
            </a:prstGeom>
            <a:solidFill>
              <a:schemeClr val="accent1">
                <a:lumMod val="40000"/>
                <a:lumOff val="60000"/>
              </a:schemeClr>
            </a:solidFill>
          </p:spPr>
          <p:txBody>
            <a:bodyPr wrap="square">
              <a:spAutoFit/>
            </a:bodyPr>
            <a:lstStyle/>
            <a:p>
              <a:r>
                <a:rPr lang="en-GB" sz="1050" dirty="0" smtClean="0"/>
                <a:t>A scaled site layout plan needs to be prepared. There needs to be a site office, storage areas for materials, temporary road access and parking for contractor vehicles.</a:t>
              </a:r>
            </a:p>
            <a:p>
              <a:r>
                <a:rPr lang="en-GB" sz="1050" dirty="0" smtClean="0"/>
                <a:t>There also needs to be toilet facilities for workers and security fences so that the public cannot access the construction site.</a:t>
              </a:r>
            </a:p>
            <a:p>
              <a:r>
                <a:rPr lang="en-GB" sz="1050" dirty="0" smtClean="0"/>
                <a:t>Fire precaution measures are also considered at this stage.</a:t>
              </a:r>
              <a:endParaRPr lang="en-GB" sz="1050" dirty="0"/>
            </a:p>
          </p:txBody>
        </p:sp>
        <p:sp>
          <p:nvSpPr>
            <p:cNvPr id="15" name="Rectangle 14"/>
            <p:cNvSpPr/>
            <p:nvPr/>
          </p:nvSpPr>
          <p:spPr>
            <a:xfrm>
              <a:off x="4292326" y="1329706"/>
              <a:ext cx="1758024" cy="1869743"/>
            </a:xfrm>
            <a:prstGeom prst="rect">
              <a:avLst/>
            </a:prstGeom>
            <a:solidFill>
              <a:schemeClr val="accent6">
                <a:lumMod val="40000"/>
                <a:lumOff val="60000"/>
              </a:schemeClr>
            </a:solidFill>
          </p:spPr>
          <p:txBody>
            <a:bodyPr wrap="square">
              <a:spAutoFit/>
            </a:bodyPr>
            <a:lstStyle/>
            <a:p>
              <a:r>
                <a:rPr lang="en-GB" sz="1050" dirty="0" smtClean="0"/>
                <a:t>An accurate programme of work needs to be put together. This should detail what needs to be done, in what order and when it should be completed. </a:t>
              </a:r>
            </a:p>
            <a:p>
              <a:r>
                <a:rPr lang="en-GB" sz="1050" dirty="0" smtClean="0"/>
                <a:t>A construction always has a deadline date so it is important that everything is done on time and in the correct order. </a:t>
              </a:r>
              <a:endParaRPr lang="en-GB" sz="1050" dirty="0"/>
            </a:p>
          </p:txBody>
        </p:sp>
        <p:sp>
          <p:nvSpPr>
            <p:cNvPr id="16" name="TextBox 15"/>
            <p:cNvSpPr txBox="1"/>
            <p:nvPr/>
          </p:nvSpPr>
          <p:spPr>
            <a:xfrm>
              <a:off x="28357" y="1582027"/>
              <a:ext cx="1969122" cy="369332"/>
            </a:xfrm>
            <a:prstGeom prst="rect">
              <a:avLst/>
            </a:prstGeom>
            <a:noFill/>
          </p:spPr>
          <p:txBody>
            <a:bodyPr wrap="square" rtlCol="0">
              <a:spAutoFit/>
            </a:bodyPr>
            <a:lstStyle/>
            <a:p>
              <a:r>
                <a:rPr lang="en-GB" b="1" dirty="0" smtClean="0"/>
                <a:t>Health and Safety</a:t>
              </a:r>
              <a:endParaRPr lang="en-GB" b="1" dirty="0"/>
            </a:p>
          </p:txBody>
        </p:sp>
        <p:sp>
          <p:nvSpPr>
            <p:cNvPr id="17" name="TextBox 16"/>
            <p:cNvSpPr txBox="1"/>
            <p:nvPr/>
          </p:nvSpPr>
          <p:spPr>
            <a:xfrm>
              <a:off x="2117922" y="968611"/>
              <a:ext cx="1969122" cy="369332"/>
            </a:xfrm>
            <a:prstGeom prst="rect">
              <a:avLst/>
            </a:prstGeom>
            <a:noFill/>
          </p:spPr>
          <p:txBody>
            <a:bodyPr wrap="square" rtlCol="0">
              <a:spAutoFit/>
            </a:bodyPr>
            <a:lstStyle/>
            <a:p>
              <a:pPr algn="ctr"/>
              <a:r>
                <a:rPr lang="en-GB" b="1" dirty="0" smtClean="0"/>
                <a:t>Planning</a:t>
              </a:r>
              <a:endParaRPr lang="en-GB" b="1" dirty="0"/>
            </a:p>
          </p:txBody>
        </p:sp>
        <p:sp>
          <p:nvSpPr>
            <p:cNvPr id="18" name="TextBox 17"/>
            <p:cNvSpPr txBox="1"/>
            <p:nvPr/>
          </p:nvSpPr>
          <p:spPr>
            <a:xfrm>
              <a:off x="4579078" y="952111"/>
              <a:ext cx="1443315" cy="369332"/>
            </a:xfrm>
            <a:prstGeom prst="rect">
              <a:avLst/>
            </a:prstGeom>
            <a:noFill/>
          </p:spPr>
          <p:txBody>
            <a:bodyPr wrap="square" rtlCol="0">
              <a:spAutoFit/>
            </a:bodyPr>
            <a:lstStyle/>
            <a:p>
              <a:r>
                <a:rPr lang="en-GB" b="1" dirty="0" smtClean="0"/>
                <a:t>Programme</a:t>
              </a:r>
              <a:endParaRPr lang="en-GB" b="1" dirty="0"/>
            </a:p>
          </p:txBody>
        </p:sp>
        <p:pic>
          <p:nvPicPr>
            <p:cNvPr id="19" name="Picture 1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8192" y="478580"/>
              <a:ext cx="1758835" cy="1066332"/>
            </a:xfrm>
            <a:prstGeom prst="rect">
              <a:avLst/>
            </a:prstGeom>
          </p:spPr>
        </p:pic>
      </p:grpSp>
      <p:grpSp>
        <p:nvGrpSpPr>
          <p:cNvPr id="5" name="Group 4"/>
          <p:cNvGrpSpPr/>
          <p:nvPr/>
        </p:nvGrpSpPr>
        <p:grpSpPr>
          <a:xfrm>
            <a:off x="88192" y="3544960"/>
            <a:ext cx="5901665" cy="3174234"/>
            <a:chOff x="88192" y="3544960"/>
            <a:chExt cx="5901665" cy="3174234"/>
          </a:xfrm>
        </p:grpSpPr>
        <p:sp>
          <p:nvSpPr>
            <p:cNvPr id="25" name="Rectangle 24"/>
            <p:cNvSpPr/>
            <p:nvPr/>
          </p:nvSpPr>
          <p:spPr>
            <a:xfrm>
              <a:off x="88192" y="3544960"/>
              <a:ext cx="3166251" cy="369332"/>
            </a:xfrm>
            <a:prstGeom prst="rect">
              <a:avLst/>
            </a:prstGeom>
          </p:spPr>
          <p:txBody>
            <a:bodyPr wrap="none">
              <a:spAutoFit/>
            </a:bodyPr>
            <a:lstStyle/>
            <a:p>
              <a:r>
                <a:rPr lang="en-GB" u="sng" dirty="0" smtClean="0">
                  <a:latin typeface="Adobe Gothic Std B" panose="020B0800000000000000" pitchFamily="34" charset="-128"/>
                  <a:ea typeface="Adobe Gothic Std B" panose="020B0800000000000000" pitchFamily="34" charset="-128"/>
                </a:rPr>
                <a:t>Sub-Structure Groundworks</a:t>
              </a:r>
              <a:endParaRPr lang="en-GB" u="sng" dirty="0">
                <a:latin typeface="Adobe Gothic Std B" panose="020B0800000000000000" pitchFamily="34" charset="-128"/>
                <a:ea typeface="Adobe Gothic Std B" panose="020B0800000000000000" pitchFamily="34" charset="-128"/>
              </a:endParaRPr>
            </a:p>
          </p:txBody>
        </p:sp>
        <p:sp>
          <p:nvSpPr>
            <p:cNvPr id="24" name="Rectangle 23"/>
            <p:cNvSpPr/>
            <p:nvPr/>
          </p:nvSpPr>
          <p:spPr>
            <a:xfrm>
              <a:off x="164743" y="3914292"/>
              <a:ext cx="3163307" cy="738664"/>
            </a:xfrm>
            <a:prstGeom prst="rect">
              <a:avLst/>
            </a:prstGeom>
            <a:solidFill>
              <a:schemeClr val="accent4">
                <a:lumMod val="40000"/>
                <a:lumOff val="60000"/>
              </a:schemeClr>
            </a:solidFill>
          </p:spPr>
          <p:txBody>
            <a:bodyPr wrap="square">
              <a:spAutoFit/>
            </a:bodyPr>
            <a:lstStyle/>
            <a:p>
              <a:r>
                <a:rPr lang="en-GB" sz="1050" dirty="0"/>
                <a:t>Substructures are things that are constructed </a:t>
              </a:r>
              <a:r>
                <a:rPr lang="en-GB" sz="1050" u="sng" dirty="0"/>
                <a:t>below ground level </a:t>
              </a:r>
              <a:r>
                <a:rPr lang="en-GB" sz="1050" dirty="0"/>
                <a:t>to support a superstructure.</a:t>
              </a:r>
            </a:p>
            <a:p>
              <a:r>
                <a:rPr lang="en-GB" sz="1050" dirty="0"/>
                <a:t>Superstructures are the framework of the building, the walls, floors and roofs.</a:t>
              </a:r>
            </a:p>
          </p:txBody>
        </p:sp>
        <p:pic>
          <p:nvPicPr>
            <p:cNvPr id="1028" name="Picture 4" descr="https://qph.ec.quoracdn.net/main-qimg-4cff2dfd992c0643f8535aab7b98f8ab-c"/>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53097" y="3552461"/>
              <a:ext cx="2429013" cy="2312110"/>
            </a:xfrm>
            <a:prstGeom prst="rect">
              <a:avLst/>
            </a:prstGeom>
            <a:noFill/>
            <a:extLst>
              <a:ext uri="{909E8E84-426E-40DD-AFC4-6F175D3DCCD1}">
                <a14:hiddenFill xmlns:a14="http://schemas.microsoft.com/office/drawing/2010/main">
                  <a:solidFill>
                    <a:srgbClr val="FFFFFF"/>
                  </a:solidFill>
                </a14:hiddenFill>
              </a:ext>
            </a:extLst>
          </p:spPr>
        </p:pic>
        <p:sp>
          <p:nvSpPr>
            <p:cNvPr id="27" name="Rectangle 26"/>
            <p:cNvSpPr/>
            <p:nvPr/>
          </p:nvSpPr>
          <p:spPr>
            <a:xfrm>
              <a:off x="165149" y="4636803"/>
              <a:ext cx="3162901" cy="1223412"/>
            </a:xfrm>
            <a:prstGeom prst="rect">
              <a:avLst/>
            </a:prstGeom>
            <a:solidFill>
              <a:schemeClr val="accent1">
                <a:lumMod val="40000"/>
                <a:lumOff val="60000"/>
              </a:schemeClr>
            </a:solidFill>
          </p:spPr>
          <p:txBody>
            <a:bodyPr wrap="square">
              <a:spAutoFit/>
            </a:bodyPr>
            <a:lstStyle/>
            <a:p>
              <a:r>
                <a:rPr lang="en-GB" sz="1050" dirty="0" smtClean="0"/>
                <a:t>A building has to be designed and constructed to fulfil certain performance requirements. It has to be strong and stable but it also needs to do other things such as resist fire and bad weather.</a:t>
              </a:r>
            </a:p>
            <a:p>
              <a:r>
                <a:rPr lang="en-GB" sz="1050" b="1" dirty="0" smtClean="0"/>
                <a:t>Loads</a:t>
              </a:r>
              <a:r>
                <a:rPr lang="en-GB" sz="1050" dirty="0" smtClean="0"/>
                <a:t> are the various forces acting on a structure such as a building and the building needs to be strong enough to sustain certain loads such as:</a:t>
              </a:r>
              <a:endParaRPr lang="en-GB" sz="1050" dirty="0"/>
            </a:p>
          </p:txBody>
        </p:sp>
        <p:sp>
          <p:nvSpPr>
            <p:cNvPr id="28" name="Rectangle 27"/>
            <p:cNvSpPr/>
            <p:nvPr/>
          </p:nvSpPr>
          <p:spPr>
            <a:xfrm>
              <a:off x="164743" y="5980530"/>
              <a:ext cx="1682284" cy="738664"/>
            </a:xfrm>
            <a:prstGeom prst="rect">
              <a:avLst/>
            </a:prstGeom>
          </p:spPr>
          <p:txBody>
            <a:bodyPr wrap="square">
              <a:spAutoFit/>
            </a:bodyPr>
            <a:lstStyle/>
            <a:p>
              <a:r>
                <a:rPr lang="en-GB" sz="1050" b="1" u="sng" dirty="0" smtClean="0"/>
                <a:t>DEAD LOAD</a:t>
              </a:r>
            </a:p>
            <a:p>
              <a:r>
                <a:rPr lang="en-GB" sz="1050" dirty="0" smtClean="0"/>
                <a:t>This is a load that does not move, such as the weight of the building itself</a:t>
              </a:r>
              <a:endParaRPr lang="en-GB" sz="1050" dirty="0"/>
            </a:p>
          </p:txBody>
        </p:sp>
        <p:sp>
          <p:nvSpPr>
            <p:cNvPr id="29" name="Rectangle 28"/>
            <p:cNvSpPr/>
            <p:nvPr/>
          </p:nvSpPr>
          <p:spPr>
            <a:xfrm>
              <a:off x="1847027" y="5980530"/>
              <a:ext cx="2323745" cy="738664"/>
            </a:xfrm>
            <a:prstGeom prst="rect">
              <a:avLst/>
            </a:prstGeom>
          </p:spPr>
          <p:txBody>
            <a:bodyPr wrap="square">
              <a:spAutoFit/>
            </a:bodyPr>
            <a:lstStyle/>
            <a:p>
              <a:r>
                <a:rPr lang="en-GB" sz="1050" b="1" u="sng" dirty="0" smtClean="0"/>
                <a:t>DYNAMIC LOAD</a:t>
              </a:r>
            </a:p>
            <a:p>
              <a:r>
                <a:rPr lang="en-GB" sz="1050" dirty="0" smtClean="0"/>
                <a:t>These are loads that can change during the use of the building, such as the load from people and furniture.</a:t>
              </a:r>
              <a:endParaRPr lang="en-GB" sz="1050" dirty="0"/>
            </a:p>
          </p:txBody>
        </p:sp>
        <p:sp>
          <p:nvSpPr>
            <p:cNvPr id="30" name="Rectangle 29"/>
            <p:cNvSpPr/>
            <p:nvPr/>
          </p:nvSpPr>
          <p:spPr>
            <a:xfrm>
              <a:off x="4228724" y="5980530"/>
              <a:ext cx="1761133" cy="738664"/>
            </a:xfrm>
            <a:prstGeom prst="rect">
              <a:avLst/>
            </a:prstGeom>
          </p:spPr>
          <p:txBody>
            <a:bodyPr wrap="square">
              <a:spAutoFit/>
            </a:bodyPr>
            <a:lstStyle/>
            <a:p>
              <a:r>
                <a:rPr lang="en-GB" sz="1050" b="1" u="sng" dirty="0" smtClean="0"/>
                <a:t>IMPACT</a:t>
              </a:r>
            </a:p>
            <a:p>
              <a:r>
                <a:rPr lang="en-GB" sz="1050" dirty="0" smtClean="0"/>
                <a:t>This is when something hits a part of the building or falls on it, such as a heavy object.</a:t>
              </a:r>
              <a:endParaRPr lang="en-GB" sz="1050" dirty="0"/>
            </a:p>
          </p:txBody>
        </p:sp>
      </p:grpSp>
      <p:grpSp>
        <p:nvGrpSpPr>
          <p:cNvPr id="26" name="Group 25"/>
          <p:cNvGrpSpPr/>
          <p:nvPr/>
        </p:nvGrpSpPr>
        <p:grpSpPr>
          <a:xfrm>
            <a:off x="6110243" y="3504531"/>
            <a:ext cx="6067514" cy="3340639"/>
            <a:chOff x="6110243" y="3504531"/>
            <a:chExt cx="6067514" cy="3340639"/>
          </a:xfrm>
        </p:grpSpPr>
        <p:grpSp>
          <p:nvGrpSpPr>
            <p:cNvPr id="9" name="Group 8"/>
            <p:cNvGrpSpPr/>
            <p:nvPr/>
          </p:nvGrpSpPr>
          <p:grpSpPr>
            <a:xfrm>
              <a:off x="6110243" y="3504531"/>
              <a:ext cx="6067514" cy="3340639"/>
              <a:chOff x="6110243" y="3504531"/>
              <a:chExt cx="6067514" cy="3340639"/>
            </a:xfrm>
          </p:grpSpPr>
          <p:pic>
            <p:nvPicPr>
              <p:cNvPr id="42" name="Picture 41"/>
              <p:cNvPicPr>
                <a:picLocks noChangeAspect="1"/>
              </p:cNvPicPr>
              <p:nvPr/>
            </p:nvPicPr>
            <p:blipFill>
              <a:blip r:embed="rId5">
                <a:clrChange>
                  <a:clrFrom>
                    <a:srgbClr val="000000"/>
                  </a:clrFrom>
                  <a:clrTo>
                    <a:srgbClr val="000000">
                      <a:alpha val="0"/>
                    </a:srgbClr>
                  </a:clrTo>
                </a:clrChange>
                <a:duotone>
                  <a:schemeClr val="accent3">
                    <a:shade val="45000"/>
                    <a:satMod val="135000"/>
                  </a:schemeClr>
                  <a:prstClr val="white"/>
                </a:duotone>
                <a:extLst>
                  <a:ext uri="{BEBA8EAE-BF5A-486C-A8C5-ECC9F3942E4B}">
                    <a14:imgProps xmlns:a14="http://schemas.microsoft.com/office/drawing/2010/main">
                      <a14:imgLayer r:embed="rId6">
                        <a14:imgEffect>
                          <a14:brightnessContrast bright="40000" contrast="20000"/>
                        </a14:imgEffect>
                      </a14:imgLayer>
                    </a14:imgProps>
                  </a:ext>
                </a:extLst>
              </a:blip>
              <a:stretch>
                <a:fillRect/>
              </a:stretch>
            </p:blipFill>
            <p:spPr>
              <a:xfrm>
                <a:off x="10595267" y="5229620"/>
                <a:ext cx="1411084" cy="1411084"/>
              </a:xfrm>
              <a:prstGeom prst="rect">
                <a:avLst/>
              </a:prstGeom>
            </p:spPr>
          </p:pic>
          <p:pic>
            <p:nvPicPr>
              <p:cNvPr id="41" name="Picture 40"/>
              <p:cNvPicPr>
                <a:picLocks noChangeAspect="1"/>
              </p:cNvPicPr>
              <p:nvPr/>
            </p:nvPicPr>
            <p:blipFill>
              <a:blip r:embed="rId7">
                <a:clrChange>
                  <a:clrFrom>
                    <a:srgbClr val="000000"/>
                  </a:clrFrom>
                  <a:clrTo>
                    <a:srgbClr val="000000">
                      <a:alpha val="0"/>
                    </a:srgbClr>
                  </a:clrTo>
                </a:clrChange>
                <a:duotone>
                  <a:schemeClr val="accent4">
                    <a:shade val="45000"/>
                    <a:satMod val="135000"/>
                  </a:schemeClr>
                  <a:prstClr val="white"/>
                </a:duotone>
              </a:blip>
              <a:stretch>
                <a:fillRect/>
              </a:stretch>
            </p:blipFill>
            <p:spPr>
              <a:xfrm>
                <a:off x="9344785" y="5314765"/>
                <a:ext cx="1188919" cy="1287996"/>
              </a:xfrm>
              <a:prstGeom prst="rect">
                <a:avLst/>
              </a:prstGeom>
            </p:spPr>
          </p:pic>
          <p:grpSp>
            <p:nvGrpSpPr>
              <p:cNvPr id="7" name="Group 6"/>
              <p:cNvGrpSpPr/>
              <p:nvPr/>
            </p:nvGrpSpPr>
            <p:grpSpPr>
              <a:xfrm>
                <a:off x="6110243" y="3504531"/>
                <a:ext cx="6067514" cy="3340639"/>
                <a:chOff x="6189287" y="3509314"/>
                <a:chExt cx="6067514" cy="3340639"/>
              </a:xfrm>
            </p:grpSpPr>
            <p:pic>
              <p:nvPicPr>
                <p:cNvPr id="43" name="Picture 42"/>
                <p:cNvPicPr>
                  <a:picLocks noChangeAspect="1"/>
                </p:cNvPicPr>
                <p:nvPr/>
              </p:nvPicPr>
              <p:blipFill>
                <a:blip r:embed="rId8">
                  <a:clrChange>
                    <a:clrFrom>
                      <a:srgbClr val="FEFEFE"/>
                    </a:clrFrom>
                    <a:clrTo>
                      <a:srgbClr val="FEFEFE">
                        <a:alpha val="0"/>
                      </a:srgbClr>
                    </a:clrTo>
                  </a:clrChange>
                  <a:lum bright="70000" contrast="-70000"/>
                </a:blip>
                <a:stretch>
                  <a:fillRect/>
                </a:stretch>
              </p:blipFill>
              <p:spPr>
                <a:xfrm>
                  <a:off x="7288365" y="5155033"/>
                  <a:ext cx="2118650" cy="1694920"/>
                </a:xfrm>
                <a:prstGeom prst="rect">
                  <a:avLst/>
                </a:prstGeom>
              </p:spPr>
            </p:pic>
            <p:pic>
              <p:nvPicPr>
                <p:cNvPr id="40" name="Picture 39"/>
                <p:cNvPicPr>
                  <a:picLocks noChangeAspect="1"/>
                </p:cNvPicPr>
                <p:nvPr/>
              </p:nvPicPr>
              <p:blipFill>
                <a:blip r:embed="rId9">
                  <a:clrChange>
                    <a:clrFrom>
                      <a:srgbClr val="000000"/>
                    </a:clrFrom>
                    <a:clrTo>
                      <a:srgbClr val="000000">
                        <a:alpha val="0"/>
                      </a:srgbClr>
                    </a:clrTo>
                  </a:clrChange>
                  <a:duotone>
                    <a:schemeClr val="accent1">
                      <a:shade val="45000"/>
                      <a:satMod val="135000"/>
                    </a:schemeClr>
                    <a:prstClr val="white"/>
                  </a:duotone>
                </a:blip>
                <a:stretch>
                  <a:fillRect/>
                </a:stretch>
              </p:blipFill>
              <p:spPr>
                <a:xfrm>
                  <a:off x="6189287" y="5131338"/>
                  <a:ext cx="1479370" cy="1576697"/>
                </a:xfrm>
                <a:prstGeom prst="rect">
                  <a:avLst/>
                </a:prstGeom>
              </p:spPr>
            </p:pic>
            <p:sp>
              <p:nvSpPr>
                <p:cNvPr id="33" name="Rectangle 32"/>
                <p:cNvSpPr/>
                <p:nvPr/>
              </p:nvSpPr>
              <p:spPr>
                <a:xfrm>
                  <a:off x="6225603" y="3509314"/>
                  <a:ext cx="4225837" cy="369332"/>
                </a:xfrm>
                <a:prstGeom prst="rect">
                  <a:avLst/>
                </a:prstGeom>
              </p:spPr>
              <p:txBody>
                <a:bodyPr wrap="none">
                  <a:spAutoFit/>
                </a:bodyPr>
                <a:lstStyle/>
                <a:p>
                  <a:r>
                    <a:rPr lang="en-GB" u="sng" dirty="0" smtClean="0">
                      <a:latin typeface="Adobe Gothic Std B" panose="020B0800000000000000" pitchFamily="34" charset="-128"/>
                      <a:ea typeface="Adobe Gothic Std B" panose="020B0800000000000000" pitchFamily="34" charset="-128"/>
                    </a:rPr>
                    <a:t>Hazards associated with groundworks</a:t>
                  </a:r>
                  <a:endParaRPr lang="en-GB" u="sng" dirty="0">
                    <a:latin typeface="Adobe Gothic Std B" panose="020B0800000000000000" pitchFamily="34" charset="-128"/>
                    <a:ea typeface="Adobe Gothic Std B" panose="020B0800000000000000" pitchFamily="34" charset="-128"/>
                  </a:endParaRPr>
                </a:p>
              </p:txBody>
            </p:sp>
            <p:sp>
              <p:nvSpPr>
                <p:cNvPr id="31" name="Rectangle 30"/>
                <p:cNvSpPr/>
                <p:nvPr/>
              </p:nvSpPr>
              <p:spPr>
                <a:xfrm>
                  <a:off x="6289781" y="3878646"/>
                  <a:ext cx="1902813" cy="1223412"/>
                </a:xfrm>
                <a:prstGeom prst="rect">
                  <a:avLst/>
                </a:prstGeom>
                <a:solidFill>
                  <a:schemeClr val="accent4">
                    <a:lumMod val="40000"/>
                    <a:lumOff val="60000"/>
                  </a:schemeClr>
                </a:solidFill>
              </p:spPr>
              <p:txBody>
                <a:bodyPr wrap="square">
                  <a:spAutoFit/>
                </a:bodyPr>
                <a:lstStyle/>
                <a:p>
                  <a:r>
                    <a:rPr lang="en-GB" sz="1050" dirty="0" smtClean="0"/>
                    <a:t>To construct a substructure such as the foundations for a building, the ground needs to be excavated. This means digging into the ground, usually with large JCB’s, to be able to lay the foundations.</a:t>
                  </a:r>
                </a:p>
              </p:txBody>
            </p:sp>
            <p:sp>
              <p:nvSpPr>
                <p:cNvPr id="32" name="TextBox 31"/>
                <p:cNvSpPr txBox="1"/>
                <p:nvPr/>
              </p:nvSpPr>
              <p:spPr>
                <a:xfrm>
                  <a:off x="6365332" y="5314765"/>
                  <a:ext cx="1333566" cy="1277273"/>
                </a:xfrm>
                <a:prstGeom prst="rect">
                  <a:avLst/>
                </a:prstGeom>
                <a:noFill/>
              </p:spPr>
              <p:txBody>
                <a:bodyPr wrap="square" rtlCol="0">
                  <a:spAutoFit/>
                </a:bodyPr>
                <a:lstStyle/>
                <a:p>
                  <a:r>
                    <a:rPr lang="en-GB" sz="1100" b="1" dirty="0" smtClean="0"/>
                    <a:t>GAS</a:t>
                  </a:r>
                </a:p>
                <a:p>
                  <a:r>
                    <a:rPr lang="en-GB" sz="1100" b="1" dirty="0" smtClean="0"/>
                    <a:t>Risk: Injury or Death</a:t>
                  </a:r>
                </a:p>
                <a:p>
                  <a:r>
                    <a:rPr lang="en-GB" sz="1100" b="1" dirty="0" smtClean="0"/>
                    <a:t>Control Measure: Avoiding services such as gas mains before excavating.</a:t>
                  </a:r>
                  <a:endParaRPr lang="en-GB" sz="1100" b="1" dirty="0"/>
                </a:p>
              </p:txBody>
            </p:sp>
            <p:sp>
              <p:nvSpPr>
                <p:cNvPr id="34" name="TextBox 33"/>
                <p:cNvSpPr txBox="1"/>
                <p:nvPr/>
              </p:nvSpPr>
              <p:spPr>
                <a:xfrm>
                  <a:off x="7736253" y="5368323"/>
                  <a:ext cx="1585862" cy="1223412"/>
                </a:xfrm>
                <a:prstGeom prst="rect">
                  <a:avLst/>
                </a:prstGeom>
                <a:noFill/>
              </p:spPr>
              <p:txBody>
                <a:bodyPr wrap="square" rtlCol="0">
                  <a:spAutoFit/>
                </a:bodyPr>
                <a:lstStyle/>
                <a:p>
                  <a:r>
                    <a:rPr lang="en-GB" sz="1050" b="1" dirty="0" smtClean="0"/>
                    <a:t>PRESENCE OF GROUNDWATER</a:t>
                  </a:r>
                </a:p>
                <a:p>
                  <a:r>
                    <a:rPr lang="en-GB" sz="1050" b="1" dirty="0" smtClean="0"/>
                    <a:t>Risk: Flooding or Drowning</a:t>
                  </a:r>
                </a:p>
                <a:p>
                  <a:r>
                    <a:rPr lang="en-GB" sz="1050" b="1" dirty="0" smtClean="0"/>
                    <a:t>Control Measures: Pumping out excess water</a:t>
                  </a:r>
                  <a:endParaRPr lang="en-GB" sz="1050" b="1" dirty="0"/>
                </a:p>
              </p:txBody>
            </p:sp>
            <p:sp>
              <p:nvSpPr>
                <p:cNvPr id="37" name="TextBox 36"/>
                <p:cNvSpPr txBox="1"/>
                <p:nvPr/>
              </p:nvSpPr>
              <p:spPr>
                <a:xfrm>
                  <a:off x="9213645" y="5426247"/>
                  <a:ext cx="1585862" cy="1384995"/>
                </a:xfrm>
                <a:prstGeom prst="rect">
                  <a:avLst/>
                </a:prstGeom>
                <a:noFill/>
              </p:spPr>
              <p:txBody>
                <a:bodyPr wrap="square" rtlCol="0">
                  <a:spAutoFit/>
                </a:bodyPr>
                <a:lstStyle/>
                <a:p>
                  <a:r>
                    <a:rPr lang="en-GB" sz="1050" b="1" dirty="0" smtClean="0"/>
                    <a:t>WATER PIPES/ ELECTRICITY CABLES</a:t>
                  </a:r>
                </a:p>
                <a:p>
                  <a:r>
                    <a:rPr lang="en-GB" sz="1050" b="1" dirty="0" smtClean="0"/>
                    <a:t>Risk: Injury, death or power outages.</a:t>
                  </a:r>
                </a:p>
                <a:p>
                  <a:r>
                    <a:rPr lang="en-GB" sz="1050" b="1" dirty="0" smtClean="0"/>
                    <a:t>Control Measures: Locate and protect all services before work begins</a:t>
                  </a:r>
                  <a:endParaRPr lang="en-GB" sz="1050" b="1" dirty="0"/>
                </a:p>
              </p:txBody>
            </p:sp>
            <p:sp>
              <p:nvSpPr>
                <p:cNvPr id="38" name="TextBox 37"/>
                <p:cNvSpPr txBox="1"/>
                <p:nvPr/>
              </p:nvSpPr>
              <p:spPr>
                <a:xfrm>
                  <a:off x="8436815" y="3882872"/>
                  <a:ext cx="1955387" cy="1223412"/>
                </a:xfrm>
                <a:prstGeom prst="rect">
                  <a:avLst/>
                </a:prstGeom>
                <a:noFill/>
              </p:spPr>
              <p:txBody>
                <a:bodyPr wrap="square" rtlCol="0">
                  <a:spAutoFit/>
                </a:bodyPr>
                <a:lstStyle/>
                <a:p>
                  <a:r>
                    <a:rPr lang="en-GB" sz="1050" b="1" dirty="0" smtClean="0"/>
                    <a:t>CONFINED SPACE OR COLLAPSE OF SIDES OF EXCAVATION.</a:t>
                  </a:r>
                </a:p>
                <a:p>
                  <a:r>
                    <a:rPr lang="en-GB" sz="1050" b="1" dirty="0" smtClean="0"/>
                    <a:t>Risk: Crushing/Death</a:t>
                  </a:r>
                </a:p>
                <a:p>
                  <a:r>
                    <a:rPr lang="en-GB" sz="1050" b="1" dirty="0" smtClean="0"/>
                    <a:t>Control Measures: Wearing appropriate PPE, limiting time in confined spaces, using trench supports.</a:t>
                  </a:r>
                  <a:endParaRPr lang="en-GB" sz="1050" b="1" dirty="0"/>
                </a:p>
              </p:txBody>
            </p:sp>
            <p:sp>
              <p:nvSpPr>
                <p:cNvPr id="39" name="TextBox 38"/>
                <p:cNvSpPr txBox="1"/>
                <p:nvPr/>
              </p:nvSpPr>
              <p:spPr>
                <a:xfrm>
                  <a:off x="10670939" y="5426247"/>
                  <a:ext cx="1585862" cy="1384995"/>
                </a:xfrm>
                <a:prstGeom prst="rect">
                  <a:avLst/>
                </a:prstGeom>
                <a:noFill/>
              </p:spPr>
              <p:txBody>
                <a:bodyPr wrap="square" rtlCol="0">
                  <a:spAutoFit/>
                </a:bodyPr>
                <a:lstStyle/>
                <a:p>
                  <a:r>
                    <a:rPr lang="en-GB" sz="1050" b="1" dirty="0" smtClean="0"/>
                    <a:t>PROXIMITY OF MACHINERY</a:t>
                  </a:r>
                </a:p>
                <a:p>
                  <a:r>
                    <a:rPr lang="en-GB" sz="1050" b="1" dirty="0" smtClean="0"/>
                    <a:t>Risk: Injury or Death Control Measures: Barriers to stop machinery from getting too close to areas with workers</a:t>
                  </a:r>
                  <a:endParaRPr lang="en-GB" sz="1050" b="1" dirty="0"/>
                </a:p>
              </p:txBody>
            </p:sp>
          </p:grpSp>
        </p:grpSp>
        <p:pic>
          <p:nvPicPr>
            <p:cNvPr id="1034" name="Picture 10" descr="Image result for collapsed excavation"/>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10506093" y="3825659"/>
              <a:ext cx="1383394" cy="1329374"/>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4" name="Group 3"/>
          <p:cNvGrpSpPr/>
          <p:nvPr/>
        </p:nvGrpSpPr>
        <p:grpSpPr>
          <a:xfrm>
            <a:off x="6228583" y="109247"/>
            <a:ext cx="5853198" cy="3228660"/>
            <a:chOff x="6228583" y="109247"/>
            <a:chExt cx="5853198" cy="3228660"/>
          </a:xfrm>
        </p:grpSpPr>
        <p:sp>
          <p:nvSpPr>
            <p:cNvPr id="20" name="Rectangle 19"/>
            <p:cNvSpPr/>
            <p:nvPr/>
          </p:nvSpPr>
          <p:spPr>
            <a:xfrm>
              <a:off x="6345984" y="109247"/>
              <a:ext cx="3308919" cy="369332"/>
            </a:xfrm>
            <a:prstGeom prst="rect">
              <a:avLst/>
            </a:prstGeom>
          </p:spPr>
          <p:txBody>
            <a:bodyPr wrap="none">
              <a:spAutoFit/>
            </a:bodyPr>
            <a:lstStyle/>
            <a:p>
              <a:r>
                <a:rPr lang="en-GB" u="sng" dirty="0" smtClean="0">
                  <a:latin typeface="Adobe Gothic Std B" panose="020B0800000000000000" pitchFamily="34" charset="-128"/>
                  <a:ea typeface="Adobe Gothic Std B" panose="020B0800000000000000" pitchFamily="34" charset="-128"/>
                </a:rPr>
                <a:t>Pre-construction work on site</a:t>
              </a:r>
              <a:endParaRPr lang="en-GB" u="sng" dirty="0">
                <a:latin typeface="Adobe Gothic Std B" panose="020B0800000000000000" pitchFamily="34" charset="-128"/>
                <a:ea typeface="Adobe Gothic Std B" panose="020B0800000000000000" pitchFamily="34" charset="-128"/>
              </a:endParaRPr>
            </a:p>
          </p:txBody>
        </p:sp>
        <p:sp>
          <p:nvSpPr>
            <p:cNvPr id="21" name="Rectangle 20"/>
            <p:cNvSpPr/>
            <p:nvPr/>
          </p:nvSpPr>
          <p:spPr>
            <a:xfrm>
              <a:off x="6229506" y="2029897"/>
              <a:ext cx="2111829" cy="1061829"/>
            </a:xfrm>
            <a:prstGeom prst="rect">
              <a:avLst/>
            </a:prstGeom>
            <a:solidFill>
              <a:schemeClr val="accent4">
                <a:lumMod val="40000"/>
                <a:lumOff val="60000"/>
              </a:schemeClr>
            </a:solidFill>
          </p:spPr>
          <p:txBody>
            <a:bodyPr wrap="square">
              <a:spAutoFit/>
            </a:bodyPr>
            <a:lstStyle/>
            <a:p>
              <a:r>
                <a:rPr lang="en-GB" sz="1050" dirty="0" smtClean="0"/>
                <a:t>The site must be cleared of any vegetation and trees. Any existing structures must also be knocked down.</a:t>
              </a:r>
            </a:p>
            <a:p>
              <a:r>
                <a:rPr lang="en-GB" sz="1050" dirty="0" smtClean="0"/>
                <a:t>Any existing services such as water, gas, electricity must be protected.</a:t>
              </a:r>
              <a:endParaRPr lang="en-GB" sz="1050" dirty="0"/>
            </a:p>
          </p:txBody>
        </p:sp>
        <p:sp>
          <p:nvSpPr>
            <p:cNvPr id="22" name="Rectangle 21"/>
            <p:cNvSpPr/>
            <p:nvPr/>
          </p:nvSpPr>
          <p:spPr>
            <a:xfrm>
              <a:off x="9852387" y="791744"/>
              <a:ext cx="2229394" cy="954107"/>
            </a:xfrm>
            <a:prstGeom prst="rect">
              <a:avLst/>
            </a:prstGeom>
          </p:spPr>
          <p:txBody>
            <a:bodyPr wrap="square">
              <a:spAutoFit/>
            </a:bodyPr>
            <a:lstStyle/>
            <a:p>
              <a:r>
                <a:rPr lang="en-GB" sz="1400" b="1" dirty="0">
                  <a:solidFill>
                    <a:srgbClr val="FF0000"/>
                  </a:solidFill>
                </a:rPr>
                <a:t>Identify 3 types of pre-construction activities and explain why these are important (6 marks).</a:t>
              </a:r>
            </a:p>
          </p:txBody>
        </p:sp>
        <p:sp>
          <p:nvSpPr>
            <p:cNvPr id="23" name="TextBox 22"/>
            <p:cNvSpPr txBox="1"/>
            <p:nvPr/>
          </p:nvSpPr>
          <p:spPr>
            <a:xfrm>
              <a:off x="6621495" y="1662341"/>
              <a:ext cx="1327850" cy="369332"/>
            </a:xfrm>
            <a:prstGeom prst="rect">
              <a:avLst/>
            </a:prstGeom>
            <a:noFill/>
          </p:spPr>
          <p:txBody>
            <a:bodyPr wrap="square" rtlCol="0">
              <a:spAutoFit/>
            </a:bodyPr>
            <a:lstStyle/>
            <a:p>
              <a:r>
                <a:rPr lang="en-GB" b="1" dirty="0" smtClean="0"/>
                <a:t>Demolition</a:t>
              </a:r>
              <a:endParaRPr lang="en-GB" b="1" dirty="0"/>
            </a:p>
          </p:txBody>
        </p:sp>
        <p:pic>
          <p:nvPicPr>
            <p:cNvPr id="1026" name="Picture 2" descr="Image result for jcb digger"/>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6228583" y="576723"/>
              <a:ext cx="3554272" cy="966513"/>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8474839" y="1768247"/>
              <a:ext cx="3542552" cy="1569660"/>
            </a:xfrm>
            <a:prstGeom prst="rect">
              <a:avLst/>
            </a:prstGeom>
            <a:solidFill>
              <a:schemeClr val="accent2">
                <a:lumMod val="20000"/>
                <a:lumOff val="80000"/>
              </a:schemeClr>
            </a:solidFill>
          </p:spPr>
          <p:txBody>
            <a:bodyPr wrap="square" rtlCol="0">
              <a:spAutoFit/>
            </a:bodyPr>
            <a:lstStyle/>
            <a:p>
              <a:r>
                <a:rPr lang="en-GB" sz="1200" b="1" u="sng" dirty="0" smtClean="0"/>
                <a:t>Setting up a site</a:t>
              </a:r>
            </a:p>
            <a:p>
              <a:r>
                <a:rPr lang="en-GB" sz="1200" dirty="0" smtClean="0"/>
                <a:t>In a project using traditional construction methods, setting up a site will include many considerations such as deciding an entrance and exit point to keep control of what goes in and out. The site will need to avoid access points on roads that are very narrow or busy and the size of the entrance will be decided by the largest item that will need to fit through it.</a:t>
              </a:r>
              <a:endParaRPr lang="en-GB" sz="1200" dirty="0"/>
            </a:p>
          </p:txBody>
        </p:sp>
      </p:grpSp>
    </p:spTree>
    <p:extLst>
      <p:ext uri="{BB962C8B-B14F-4D97-AF65-F5344CB8AC3E}">
        <p14:creationId xmlns:p14="http://schemas.microsoft.com/office/powerpoint/2010/main" val="26863780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ppt_x"/>
                                          </p:val>
                                        </p:tav>
                                        <p:tav tm="100000">
                                          <p:val>
                                            <p:strVal val="#ppt_x"/>
                                          </p:val>
                                        </p:tav>
                                      </p:tavLst>
                                    </p:anim>
                                    <p:anim calcmode="lin" valueType="num">
                                      <p:cBhvr additive="base">
                                        <p:cTn id="1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additive="base">
                                        <p:cTn id="19" dur="500" fill="hold"/>
                                        <p:tgtEl>
                                          <p:spTgt spid="5"/>
                                        </p:tgtEl>
                                        <p:attrNameLst>
                                          <p:attrName>ppt_x</p:attrName>
                                        </p:attrNameLst>
                                      </p:cBhvr>
                                      <p:tavLst>
                                        <p:tav tm="0">
                                          <p:val>
                                            <p:strVal val="#ppt_x"/>
                                          </p:val>
                                        </p:tav>
                                        <p:tav tm="100000">
                                          <p:val>
                                            <p:strVal val="#ppt_x"/>
                                          </p:val>
                                        </p:tav>
                                      </p:tavLst>
                                    </p:anim>
                                    <p:anim calcmode="lin" valueType="num">
                                      <p:cBhvr additive="base">
                                        <p:cTn id="20"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26"/>
                                        </p:tgtEl>
                                        <p:attrNameLst>
                                          <p:attrName>style.visibility</p:attrName>
                                        </p:attrNameLst>
                                      </p:cBhvr>
                                      <p:to>
                                        <p:strVal val="visible"/>
                                      </p:to>
                                    </p:set>
                                    <p:anim calcmode="lin" valueType="num">
                                      <p:cBhvr additive="base">
                                        <p:cTn id="25" dur="500" fill="hold"/>
                                        <p:tgtEl>
                                          <p:spTgt spid="26"/>
                                        </p:tgtEl>
                                        <p:attrNameLst>
                                          <p:attrName>ppt_x</p:attrName>
                                        </p:attrNameLst>
                                      </p:cBhvr>
                                      <p:tavLst>
                                        <p:tav tm="0">
                                          <p:val>
                                            <p:strVal val="#ppt_x"/>
                                          </p:val>
                                        </p:tav>
                                        <p:tav tm="100000">
                                          <p:val>
                                            <p:strVal val="#ppt_x"/>
                                          </p:val>
                                        </p:tav>
                                      </p:tavLst>
                                    </p:anim>
                                    <p:anim calcmode="lin" valueType="num">
                                      <p:cBhvr additive="base">
                                        <p:cTn id="26" dur="500" fill="hold"/>
                                        <p:tgtEl>
                                          <p:spTgt spid="2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5" name="Straight Connector 4"/>
          <p:cNvCxnSpPr>
            <a:stCxn id="4" idx="0"/>
            <a:endCxn id="4" idx="2"/>
          </p:cNvCxnSpPr>
          <p:nvPr/>
        </p:nvCxnSpPr>
        <p:spPr>
          <a:xfrm>
            <a:off x="6096000" y="0"/>
            <a:ext cx="0" cy="6858000"/>
          </a:xfrm>
          <a:prstGeom prst="line">
            <a:avLst/>
          </a:prstGeom>
          <a:ln>
            <a:solidFill>
              <a:schemeClr val="tx1"/>
            </a:solidFill>
          </a:ln>
        </p:spPr>
        <p:style>
          <a:lnRef idx="1">
            <a:schemeClr val="dk1"/>
          </a:lnRef>
          <a:fillRef idx="0">
            <a:schemeClr val="dk1"/>
          </a:fillRef>
          <a:effectRef idx="0">
            <a:schemeClr val="dk1"/>
          </a:effectRef>
          <a:fontRef idx="minor">
            <a:schemeClr val="tx1"/>
          </a:fontRef>
        </p:style>
      </p:cxnSp>
      <p:cxnSp>
        <p:nvCxnSpPr>
          <p:cNvPr id="6" name="Straight Connector 5"/>
          <p:cNvCxnSpPr>
            <a:stCxn id="4" idx="1"/>
            <a:endCxn id="4" idx="3"/>
          </p:cNvCxnSpPr>
          <p:nvPr/>
        </p:nvCxnSpPr>
        <p:spPr>
          <a:xfrm>
            <a:off x="0" y="3429000"/>
            <a:ext cx="12192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nvGrpSpPr>
          <p:cNvPr id="2" name="Group 1"/>
          <p:cNvGrpSpPr/>
          <p:nvPr/>
        </p:nvGrpSpPr>
        <p:grpSpPr>
          <a:xfrm>
            <a:off x="100149" y="60607"/>
            <a:ext cx="5900056" cy="3250937"/>
            <a:chOff x="100149" y="60607"/>
            <a:chExt cx="5900056" cy="3250937"/>
          </a:xfrm>
        </p:grpSpPr>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51052" y="1744093"/>
              <a:ext cx="2630438" cy="1567451"/>
            </a:xfrm>
            <a:prstGeom prst="rect">
              <a:avLst/>
            </a:prstGeom>
          </p:spPr>
        </p:pic>
        <p:sp>
          <p:nvSpPr>
            <p:cNvPr id="8" name="Rectangle 7"/>
            <p:cNvSpPr/>
            <p:nvPr/>
          </p:nvSpPr>
          <p:spPr>
            <a:xfrm>
              <a:off x="1719673" y="76106"/>
              <a:ext cx="1601992" cy="646331"/>
            </a:xfrm>
            <a:prstGeom prst="rect">
              <a:avLst/>
            </a:prstGeom>
          </p:spPr>
          <p:txBody>
            <a:bodyPr wrap="square">
              <a:spAutoFit/>
            </a:bodyPr>
            <a:lstStyle/>
            <a:p>
              <a:r>
                <a:rPr lang="en-GB" u="sng" dirty="0" smtClean="0">
                  <a:latin typeface="Adobe Fan Heiti Std B" panose="020B0700000000000000" pitchFamily="34" charset="-128"/>
                  <a:ea typeface="Adobe Fan Heiti Std B" panose="020B0700000000000000" pitchFamily="34" charset="-128"/>
                </a:rPr>
                <a:t>Timber Framed Construction</a:t>
              </a:r>
              <a:endParaRPr lang="en-GB" dirty="0"/>
            </a:p>
          </p:txBody>
        </p:sp>
        <p:sp>
          <p:nvSpPr>
            <p:cNvPr id="9" name="Rectangle 8"/>
            <p:cNvSpPr/>
            <p:nvPr/>
          </p:nvSpPr>
          <p:spPr>
            <a:xfrm>
              <a:off x="134190" y="759725"/>
              <a:ext cx="2432956" cy="1569660"/>
            </a:xfrm>
            <a:prstGeom prst="rect">
              <a:avLst/>
            </a:prstGeom>
          </p:spPr>
          <p:txBody>
            <a:bodyPr wrap="square">
              <a:spAutoFit/>
            </a:bodyPr>
            <a:lstStyle/>
            <a:p>
              <a:r>
                <a:rPr lang="en-GB" sz="1200" dirty="0"/>
                <a:t>Timber framing is commonly used in houses. The frames are made of softwood and faced (or covered) with plywood. Loadbearing timber walls are made up of small timbers called studs. Short timber pieces called noggins are placed between them to give them stability.</a:t>
              </a:r>
            </a:p>
          </p:txBody>
        </p:sp>
        <p:sp>
          <p:nvSpPr>
            <p:cNvPr id="10" name="Rectangle 9"/>
            <p:cNvSpPr/>
            <p:nvPr/>
          </p:nvSpPr>
          <p:spPr>
            <a:xfrm>
              <a:off x="100149" y="2249001"/>
              <a:ext cx="3083529" cy="1015663"/>
            </a:xfrm>
            <a:prstGeom prst="rect">
              <a:avLst/>
            </a:prstGeom>
          </p:spPr>
          <p:txBody>
            <a:bodyPr wrap="square">
              <a:spAutoFit/>
            </a:bodyPr>
            <a:lstStyle/>
            <a:p>
              <a:r>
                <a:rPr lang="en-GB" sz="1200" dirty="0"/>
                <a:t>Timber framed construction is a sustainable form of </a:t>
              </a:r>
              <a:r>
                <a:rPr lang="en-GB" sz="1200" dirty="0" smtClean="0"/>
                <a:t>construction as it uses softwood which can be grown sustainably. </a:t>
              </a:r>
              <a:r>
                <a:rPr lang="en-GB" sz="1200" dirty="0"/>
                <a:t>It can be constructed with a high level of accuracy and in less time than traditional construction. </a:t>
              </a:r>
            </a:p>
          </p:txBody>
        </p:sp>
        <p:sp>
          <p:nvSpPr>
            <p:cNvPr id="11" name="Rectangle 10"/>
            <p:cNvSpPr/>
            <p:nvPr/>
          </p:nvSpPr>
          <p:spPr>
            <a:xfrm>
              <a:off x="3287486" y="60607"/>
              <a:ext cx="2712719" cy="1384995"/>
            </a:xfrm>
            <a:prstGeom prst="rect">
              <a:avLst/>
            </a:prstGeom>
            <a:solidFill>
              <a:schemeClr val="accent1">
                <a:lumMod val="20000"/>
                <a:lumOff val="80000"/>
              </a:schemeClr>
            </a:solidFill>
          </p:spPr>
          <p:txBody>
            <a:bodyPr wrap="square">
              <a:spAutoFit/>
            </a:bodyPr>
            <a:lstStyle/>
            <a:p>
              <a:r>
                <a:rPr lang="en-GB" sz="1200" dirty="0"/>
                <a:t>Frames provide space for services (gas pipes, electrical wiring </a:t>
              </a:r>
              <a:r>
                <a:rPr lang="en-GB" sz="1200" dirty="0" err="1"/>
                <a:t>etc</a:t>
              </a:r>
              <a:r>
                <a:rPr lang="en-GB" sz="1200" dirty="0"/>
                <a:t>) and are thermally efficient. Timber frames are finished using a variety of secondary finishes, including brickwork, rendered blockwork, cedar cladding, tiling and UPVC cladding.</a:t>
              </a:r>
            </a:p>
          </p:txBody>
        </p:sp>
      </p:grpSp>
      <p:grpSp>
        <p:nvGrpSpPr>
          <p:cNvPr id="3" name="Group 2"/>
          <p:cNvGrpSpPr/>
          <p:nvPr/>
        </p:nvGrpSpPr>
        <p:grpSpPr>
          <a:xfrm>
            <a:off x="6172892" y="219892"/>
            <a:ext cx="5903321" cy="3228426"/>
            <a:chOff x="6191795" y="76106"/>
            <a:chExt cx="5903321" cy="3228426"/>
          </a:xfrm>
        </p:grpSpPr>
        <p:pic>
          <p:nvPicPr>
            <p:cNvPr id="12" name="Picture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444654" y="572170"/>
              <a:ext cx="1650462" cy="2717074"/>
            </a:xfrm>
            <a:prstGeom prst="rect">
              <a:avLst/>
            </a:prstGeom>
          </p:spPr>
        </p:pic>
        <p:sp>
          <p:nvSpPr>
            <p:cNvPr id="13" name="TextBox 12"/>
            <p:cNvSpPr txBox="1"/>
            <p:nvPr/>
          </p:nvSpPr>
          <p:spPr>
            <a:xfrm>
              <a:off x="6191796" y="76106"/>
              <a:ext cx="4155347" cy="646331"/>
            </a:xfrm>
            <a:prstGeom prst="rect">
              <a:avLst/>
            </a:prstGeom>
            <a:noFill/>
          </p:spPr>
          <p:txBody>
            <a:bodyPr wrap="square" rtlCol="0">
              <a:spAutoFit/>
            </a:bodyPr>
            <a:lstStyle/>
            <a:p>
              <a:r>
                <a:rPr lang="en-GB" u="sng" dirty="0" smtClean="0">
                  <a:latin typeface="Adobe Fan Heiti Std B" panose="020B0700000000000000" pitchFamily="34" charset="-128"/>
                  <a:ea typeface="Adobe Fan Heiti Std B" panose="020B0700000000000000" pitchFamily="34" charset="-128"/>
                </a:rPr>
                <a:t>Features of Timber Framed Buildings- Damp Proof Course (DPC)</a:t>
              </a:r>
              <a:endParaRPr lang="en-GB" u="sng" dirty="0">
                <a:latin typeface="Adobe Fan Heiti Std B" panose="020B0700000000000000" pitchFamily="34" charset="-128"/>
                <a:ea typeface="Adobe Fan Heiti Std B" panose="020B0700000000000000" pitchFamily="34" charset="-128"/>
              </a:endParaRPr>
            </a:p>
          </p:txBody>
        </p:sp>
        <p:sp>
          <p:nvSpPr>
            <p:cNvPr id="15" name="Rectangle 14"/>
            <p:cNvSpPr/>
            <p:nvPr/>
          </p:nvSpPr>
          <p:spPr>
            <a:xfrm>
              <a:off x="6191795" y="691576"/>
              <a:ext cx="4155973" cy="830997"/>
            </a:xfrm>
            <a:prstGeom prst="rect">
              <a:avLst/>
            </a:prstGeom>
          </p:spPr>
          <p:txBody>
            <a:bodyPr wrap="square">
              <a:spAutoFit/>
            </a:bodyPr>
            <a:lstStyle/>
            <a:p>
              <a:r>
                <a:rPr lang="en-GB" sz="1200" dirty="0"/>
                <a:t>M</a:t>
              </a:r>
              <a:r>
                <a:rPr lang="en-GB" sz="1200" dirty="0" smtClean="0"/>
                <a:t>oisture </a:t>
              </a:r>
              <a:r>
                <a:rPr lang="en-GB" sz="1200" dirty="0"/>
                <a:t>can penetrate the building from the foundations or under floors. A damp-proof course (DPC) stops moisture coming in from the foundations, while a damp-proof membrane (DPM) is provided under the floors for the same purpose.</a:t>
              </a:r>
            </a:p>
          </p:txBody>
        </p:sp>
        <p:sp>
          <p:nvSpPr>
            <p:cNvPr id="16" name="TextBox 15"/>
            <p:cNvSpPr txBox="1"/>
            <p:nvPr/>
          </p:nvSpPr>
          <p:spPr>
            <a:xfrm>
              <a:off x="10570573" y="660799"/>
              <a:ext cx="1332412" cy="861774"/>
            </a:xfrm>
            <a:prstGeom prst="rect">
              <a:avLst/>
            </a:prstGeom>
            <a:solidFill>
              <a:schemeClr val="bg1"/>
            </a:solidFill>
          </p:spPr>
          <p:txBody>
            <a:bodyPr wrap="square" rtlCol="0">
              <a:spAutoFit/>
            </a:bodyPr>
            <a:lstStyle/>
            <a:p>
              <a:r>
                <a:rPr lang="en-GB" sz="1000" dirty="0" smtClean="0"/>
                <a:t>As can be seen in this image, the DPC is visible between the blockwork and the concrete foundation.</a:t>
              </a:r>
              <a:endParaRPr lang="en-GB" sz="1000" dirty="0"/>
            </a:p>
          </p:txBody>
        </p:sp>
        <p:pic>
          <p:nvPicPr>
            <p:cNvPr id="1026" name="Picture 2" descr="Image result">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663814" y="1589717"/>
              <a:ext cx="2683329" cy="1714815"/>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
          <p:nvSpPr>
            <p:cNvPr id="18" name="TextBox 17"/>
            <p:cNvSpPr txBox="1"/>
            <p:nvPr/>
          </p:nvSpPr>
          <p:spPr>
            <a:xfrm>
              <a:off x="6253204" y="1589717"/>
              <a:ext cx="1280159" cy="1569660"/>
            </a:xfrm>
            <a:prstGeom prst="rect">
              <a:avLst/>
            </a:prstGeom>
            <a:noFill/>
          </p:spPr>
          <p:txBody>
            <a:bodyPr wrap="square" rtlCol="0">
              <a:spAutoFit/>
            </a:bodyPr>
            <a:lstStyle/>
            <a:p>
              <a:r>
                <a:rPr lang="en-GB" sz="1200" b="1" dirty="0" smtClean="0">
                  <a:solidFill>
                    <a:srgbClr val="FF0000"/>
                  </a:solidFill>
                </a:rPr>
                <a:t>Exam Question:</a:t>
              </a:r>
            </a:p>
            <a:p>
              <a:r>
                <a:rPr lang="en-GB" sz="1200" b="1" dirty="0" smtClean="0">
                  <a:solidFill>
                    <a:srgbClr val="FF0000"/>
                  </a:solidFill>
                </a:rPr>
                <a:t>Sketch a cross section through a cavity wall. Identify and the label the DPC and DPM. (5 marks)</a:t>
              </a:r>
              <a:endParaRPr lang="en-GB" sz="1200" b="1" dirty="0">
                <a:solidFill>
                  <a:srgbClr val="FF0000"/>
                </a:solidFill>
              </a:endParaRPr>
            </a:p>
          </p:txBody>
        </p:sp>
      </p:grpSp>
      <p:grpSp>
        <p:nvGrpSpPr>
          <p:cNvPr id="14" name="Group 13"/>
          <p:cNvGrpSpPr/>
          <p:nvPr/>
        </p:nvGrpSpPr>
        <p:grpSpPr>
          <a:xfrm>
            <a:off x="95796" y="3520882"/>
            <a:ext cx="5944415" cy="3258529"/>
            <a:chOff x="95796" y="3520882"/>
            <a:chExt cx="5944415" cy="3258529"/>
          </a:xfrm>
        </p:grpSpPr>
        <p:sp>
          <p:nvSpPr>
            <p:cNvPr id="20" name="TextBox 19"/>
            <p:cNvSpPr txBox="1"/>
            <p:nvPr/>
          </p:nvSpPr>
          <p:spPr>
            <a:xfrm>
              <a:off x="95796" y="3520882"/>
              <a:ext cx="5903320" cy="646331"/>
            </a:xfrm>
            <a:prstGeom prst="rect">
              <a:avLst/>
            </a:prstGeom>
            <a:noFill/>
          </p:spPr>
          <p:txBody>
            <a:bodyPr wrap="square" rtlCol="0">
              <a:spAutoFit/>
            </a:bodyPr>
            <a:lstStyle/>
            <a:p>
              <a:r>
                <a:rPr lang="en-GB" u="sng" dirty="0" smtClean="0">
                  <a:latin typeface="Adobe Fan Heiti Std B" panose="020B0700000000000000" pitchFamily="34" charset="-128"/>
                  <a:ea typeface="Adobe Fan Heiti Std B" panose="020B0700000000000000" pitchFamily="34" charset="-128"/>
                </a:rPr>
                <a:t>Features of Timber Framed Buildings- Finishes and Cladding</a:t>
              </a:r>
              <a:endParaRPr lang="en-GB" u="sng" dirty="0">
                <a:latin typeface="Adobe Fan Heiti Std B" panose="020B0700000000000000" pitchFamily="34" charset="-128"/>
                <a:ea typeface="Adobe Fan Heiti Std B" panose="020B0700000000000000" pitchFamily="34" charset="-128"/>
              </a:endParaRPr>
            </a:p>
          </p:txBody>
        </p:sp>
        <p:sp>
          <p:nvSpPr>
            <p:cNvPr id="19" name="Rectangle 18"/>
            <p:cNvSpPr/>
            <p:nvPr/>
          </p:nvSpPr>
          <p:spPr>
            <a:xfrm>
              <a:off x="2965269" y="3929533"/>
              <a:ext cx="3074942" cy="1015663"/>
            </a:xfrm>
            <a:prstGeom prst="rect">
              <a:avLst/>
            </a:prstGeom>
          </p:spPr>
          <p:txBody>
            <a:bodyPr wrap="square">
              <a:spAutoFit/>
            </a:bodyPr>
            <a:lstStyle/>
            <a:p>
              <a:pPr algn="r"/>
              <a:r>
                <a:rPr lang="en-GB" sz="1200" dirty="0" smtClean="0"/>
                <a:t>Timber-framed </a:t>
              </a:r>
              <a:r>
                <a:rPr lang="en-GB" sz="1200" dirty="0"/>
                <a:t>buildings can be finished </a:t>
              </a:r>
              <a:r>
                <a:rPr lang="en-GB" sz="1200" b="1" dirty="0"/>
                <a:t>like any other type </a:t>
              </a:r>
              <a:r>
                <a:rPr lang="en-GB" sz="1200" dirty="0"/>
                <a:t>of building and can even be given the look of a traditional building with a brickwork finish. These finishes are attached to the timber frame using flexible wall ties.</a:t>
              </a:r>
            </a:p>
          </p:txBody>
        </p:sp>
        <p:pic>
          <p:nvPicPr>
            <p:cNvPr id="21" name="Picture 20"/>
            <p:cNvPicPr>
              <a:picLocks noChangeAspect="1"/>
            </p:cNvPicPr>
            <p:nvPr/>
          </p:nvPicPr>
          <p:blipFill rotWithShape="1">
            <a:blip r:embed="rId6">
              <a:extLst>
                <a:ext uri="{28A0092B-C50C-407E-A947-70E740481C1C}">
                  <a14:useLocalDpi xmlns:a14="http://schemas.microsoft.com/office/drawing/2010/main" val="0"/>
                </a:ext>
              </a:extLst>
            </a:blip>
            <a:srcRect t="25013"/>
            <a:stretch/>
          </p:blipFill>
          <p:spPr>
            <a:xfrm>
              <a:off x="172885" y="4167214"/>
              <a:ext cx="1468081" cy="1100866"/>
            </a:xfrm>
            <a:prstGeom prst="rect">
              <a:avLst/>
            </a:prstGeom>
          </p:spPr>
        </p:pic>
        <p:pic>
          <p:nvPicPr>
            <p:cNvPr id="23" name="Picture 22"/>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29766" y="5349920"/>
              <a:ext cx="2569909" cy="1426240"/>
            </a:xfrm>
            <a:prstGeom prst="rect">
              <a:avLst/>
            </a:prstGeom>
          </p:spPr>
        </p:pic>
        <p:pic>
          <p:nvPicPr>
            <p:cNvPr id="24" name="Picture 23"/>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801183" y="5182756"/>
              <a:ext cx="3193309" cy="1596655"/>
            </a:xfrm>
            <a:prstGeom prst="rect">
              <a:avLst/>
            </a:prstGeom>
          </p:spPr>
        </p:pic>
        <p:sp>
          <p:nvSpPr>
            <p:cNvPr id="26" name="TextBox 25"/>
            <p:cNvSpPr txBox="1"/>
            <p:nvPr/>
          </p:nvSpPr>
          <p:spPr>
            <a:xfrm>
              <a:off x="1756073" y="4029045"/>
              <a:ext cx="1345475" cy="830997"/>
            </a:xfrm>
            <a:prstGeom prst="rect">
              <a:avLst/>
            </a:prstGeom>
            <a:solidFill>
              <a:schemeClr val="accent2">
                <a:lumMod val="40000"/>
                <a:lumOff val="60000"/>
              </a:schemeClr>
            </a:solidFill>
          </p:spPr>
          <p:txBody>
            <a:bodyPr wrap="square" rtlCol="0">
              <a:spAutoFit/>
            </a:bodyPr>
            <a:lstStyle/>
            <a:p>
              <a:pPr marL="228600" indent="-228600">
                <a:buAutoNum type="arabicPeriod"/>
              </a:pPr>
              <a:r>
                <a:rPr lang="en-GB" sz="1200" dirty="0" smtClean="0"/>
                <a:t>Brickwork</a:t>
              </a:r>
            </a:p>
            <a:p>
              <a:pPr marL="228600" indent="-228600">
                <a:buAutoNum type="arabicPeriod"/>
              </a:pPr>
              <a:r>
                <a:rPr lang="en-GB" sz="1200" dirty="0" smtClean="0"/>
                <a:t>Cedar cladding</a:t>
              </a:r>
            </a:p>
            <a:p>
              <a:pPr marL="228600" indent="-228600">
                <a:buAutoNum type="arabicPeriod"/>
              </a:pPr>
              <a:r>
                <a:rPr lang="en-GB" sz="1200" dirty="0" smtClean="0"/>
                <a:t>Cement rendering</a:t>
              </a:r>
            </a:p>
          </p:txBody>
        </p:sp>
        <p:sp>
          <p:nvSpPr>
            <p:cNvPr id="28" name="Oval 27"/>
            <p:cNvSpPr/>
            <p:nvPr/>
          </p:nvSpPr>
          <p:spPr>
            <a:xfrm>
              <a:off x="95796" y="4126593"/>
              <a:ext cx="266700" cy="265001"/>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solidFill>
                    <a:schemeClr val="tx1"/>
                  </a:solidFill>
                </a:rPr>
                <a:t>1</a:t>
              </a:r>
              <a:endParaRPr lang="en-GB" dirty="0">
                <a:solidFill>
                  <a:schemeClr val="tx1"/>
                </a:solidFill>
              </a:endParaRPr>
            </a:p>
          </p:txBody>
        </p:sp>
        <p:sp>
          <p:nvSpPr>
            <p:cNvPr id="29" name="Oval 28"/>
            <p:cNvSpPr/>
            <p:nvPr/>
          </p:nvSpPr>
          <p:spPr>
            <a:xfrm>
              <a:off x="95796" y="5337902"/>
              <a:ext cx="266700" cy="265001"/>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rPr>
                <a:t>2</a:t>
              </a:r>
            </a:p>
          </p:txBody>
        </p:sp>
        <p:sp>
          <p:nvSpPr>
            <p:cNvPr id="30" name="Oval 29"/>
            <p:cNvSpPr/>
            <p:nvPr/>
          </p:nvSpPr>
          <p:spPr>
            <a:xfrm>
              <a:off x="2825751" y="5166808"/>
              <a:ext cx="266700" cy="265001"/>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rPr>
                <a:t>3</a:t>
              </a:r>
            </a:p>
          </p:txBody>
        </p:sp>
      </p:grpSp>
      <p:grpSp>
        <p:nvGrpSpPr>
          <p:cNvPr id="22" name="Group 21"/>
          <p:cNvGrpSpPr/>
          <p:nvPr/>
        </p:nvGrpSpPr>
        <p:grpSpPr>
          <a:xfrm>
            <a:off x="6151790" y="3465119"/>
            <a:ext cx="6040210" cy="3311041"/>
            <a:chOff x="6151790" y="3465119"/>
            <a:chExt cx="6040210" cy="3311041"/>
          </a:xfrm>
        </p:grpSpPr>
        <p:pic>
          <p:nvPicPr>
            <p:cNvPr id="36" name="Picture 35"/>
            <p:cNvPicPr>
              <a:picLocks noChangeAspect="1"/>
            </p:cNvPicPr>
            <p:nvPr/>
          </p:nvPicPr>
          <p:blipFill>
            <a:blip r:embed="rId9" cstate="print">
              <a:clrChange>
                <a:clrFrom>
                  <a:srgbClr val="FFFFFF"/>
                </a:clrFrom>
                <a:clrTo>
                  <a:srgbClr val="FFFFFF">
                    <a:alpha val="0"/>
                  </a:srgbClr>
                </a:clrTo>
              </a:clrChange>
              <a:lum bright="70000" contrast="-70000"/>
              <a:extLst>
                <a:ext uri="{28A0092B-C50C-407E-A947-70E740481C1C}">
                  <a14:useLocalDpi xmlns:a14="http://schemas.microsoft.com/office/drawing/2010/main" val="0"/>
                </a:ext>
              </a:extLst>
            </a:blip>
            <a:stretch>
              <a:fillRect/>
            </a:stretch>
          </p:blipFill>
          <p:spPr>
            <a:xfrm>
              <a:off x="10789920" y="3465119"/>
              <a:ext cx="1402080" cy="1402080"/>
            </a:xfrm>
            <a:prstGeom prst="rect">
              <a:avLst/>
            </a:prstGeom>
          </p:spPr>
        </p:pic>
        <p:sp>
          <p:nvSpPr>
            <p:cNvPr id="31" name="TextBox 30"/>
            <p:cNvSpPr txBox="1"/>
            <p:nvPr/>
          </p:nvSpPr>
          <p:spPr>
            <a:xfrm>
              <a:off x="6151790" y="3518555"/>
              <a:ext cx="5903320" cy="646331"/>
            </a:xfrm>
            <a:prstGeom prst="rect">
              <a:avLst/>
            </a:prstGeom>
            <a:noFill/>
          </p:spPr>
          <p:txBody>
            <a:bodyPr wrap="square" rtlCol="0">
              <a:spAutoFit/>
            </a:bodyPr>
            <a:lstStyle/>
            <a:p>
              <a:r>
                <a:rPr lang="en-GB" u="sng" dirty="0" smtClean="0">
                  <a:latin typeface="Adobe Fan Heiti Std B" panose="020B0700000000000000" pitchFamily="34" charset="-128"/>
                  <a:ea typeface="Adobe Fan Heiti Std B" panose="020B0700000000000000" pitchFamily="34" charset="-128"/>
                </a:rPr>
                <a:t>Features of Timber Framed Buildings- Insulation and Moisture Resistance</a:t>
              </a:r>
              <a:endParaRPr lang="en-GB" u="sng" dirty="0">
                <a:latin typeface="Adobe Fan Heiti Std B" panose="020B0700000000000000" pitchFamily="34" charset="-128"/>
                <a:ea typeface="Adobe Fan Heiti Std B" panose="020B0700000000000000" pitchFamily="34" charset="-128"/>
              </a:endParaRPr>
            </a:p>
          </p:txBody>
        </p:sp>
        <p:sp>
          <p:nvSpPr>
            <p:cNvPr id="27" name="Rectangle 26"/>
            <p:cNvSpPr/>
            <p:nvPr/>
          </p:nvSpPr>
          <p:spPr>
            <a:xfrm>
              <a:off x="6200024" y="4195296"/>
              <a:ext cx="2098766" cy="1015663"/>
            </a:xfrm>
            <a:prstGeom prst="rect">
              <a:avLst/>
            </a:prstGeom>
          </p:spPr>
          <p:txBody>
            <a:bodyPr wrap="square">
              <a:spAutoFit/>
            </a:bodyPr>
            <a:lstStyle/>
            <a:p>
              <a:r>
                <a:rPr lang="en-GB" sz="1200" dirty="0"/>
                <a:t>Insulation- insulation is provided between the timber studs. Insulation is tied to these studs so that there are no gaps.</a:t>
              </a:r>
            </a:p>
          </p:txBody>
        </p:sp>
        <p:pic>
          <p:nvPicPr>
            <p:cNvPr id="33" name="Picture 32"/>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6263375" y="5235464"/>
              <a:ext cx="2035415" cy="1540696"/>
            </a:xfrm>
            <a:prstGeom prst="rect">
              <a:avLst/>
            </a:prstGeom>
          </p:spPr>
        </p:pic>
        <p:sp>
          <p:nvSpPr>
            <p:cNvPr id="32" name="Rectangle 31"/>
            <p:cNvSpPr/>
            <p:nvPr/>
          </p:nvSpPr>
          <p:spPr>
            <a:xfrm>
              <a:off x="8477437" y="5540639"/>
              <a:ext cx="2029777" cy="1200329"/>
            </a:xfrm>
            <a:prstGeom prst="rect">
              <a:avLst/>
            </a:prstGeom>
          </p:spPr>
          <p:txBody>
            <a:bodyPr wrap="square">
              <a:spAutoFit/>
            </a:bodyPr>
            <a:lstStyle/>
            <a:p>
              <a:r>
                <a:rPr lang="en-GB" sz="1200" dirty="0"/>
                <a:t>Moisture resistance- a polythene sheet, called a vapour check, is built in between the internal wall and the insulation to stop moisture penetration.</a:t>
              </a:r>
            </a:p>
          </p:txBody>
        </p:sp>
        <p:pic>
          <p:nvPicPr>
            <p:cNvPr id="34" name="Picture 33"/>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8402813" y="4071467"/>
              <a:ext cx="1866432" cy="1398935"/>
            </a:xfrm>
            <a:prstGeom prst="rect">
              <a:avLst/>
            </a:prstGeom>
          </p:spPr>
        </p:pic>
        <p:sp>
          <p:nvSpPr>
            <p:cNvPr id="38" name="Rectangle 37"/>
            <p:cNvSpPr/>
            <p:nvPr/>
          </p:nvSpPr>
          <p:spPr>
            <a:xfrm>
              <a:off x="10439645" y="5077769"/>
              <a:ext cx="1563165" cy="1569660"/>
            </a:xfrm>
            <a:prstGeom prst="rect">
              <a:avLst/>
            </a:prstGeom>
            <a:solidFill>
              <a:schemeClr val="accent1">
                <a:lumMod val="20000"/>
                <a:lumOff val="80000"/>
              </a:schemeClr>
            </a:solidFill>
          </p:spPr>
          <p:txBody>
            <a:bodyPr wrap="square">
              <a:spAutoFit/>
            </a:bodyPr>
            <a:lstStyle/>
            <a:p>
              <a:r>
                <a:rPr lang="en-GB" sz="1200" dirty="0" smtClean="0"/>
                <a:t>KEY TERMS</a:t>
              </a:r>
            </a:p>
            <a:p>
              <a:r>
                <a:rPr lang="en-GB" sz="1200" b="1" dirty="0" smtClean="0"/>
                <a:t>uPVC cladding- </a:t>
              </a:r>
              <a:r>
                <a:rPr lang="en-GB" sz="1200" dirty="0" smtClean="0"/>
                <a:t>a covering made of uPVC (</a:t>
              </a:r>
              <a:r>
                <a:rPr lang="en-GB" sz="1200" dirty="0" err="1" smtClean="0"/>
                <a:t>unplasticised</a:t>
              </a:r>
              <a:r>
                <a:rPr lang="en-GB" sz="1200" dirty="0" smtClean="0"/>
                <a:t> polyvinyl chloride).</a:t>
              </a:r>
            </a:p>
            <a:p>
              <a:r>
                <a:rPr lang="en-GB" sz="1200" b="1" dirty="0" smtClean="0"/>
                <a:t>Shingles- </a:t>
              </a:r>
              <a:r>
                <a:rPr lang="en-GB" sz="1200" dirty="0" smtClean="0"/>
                <a:t>a roofing material, generally made of cedar wood.</a:t>
              </a:r>
              <a:endParaRPr lang="en-GB" sz="1200" b="1" dirty="0"/>
            </a:p>
          </p:txBody>
        </p:sp>
      </p:grpSp>
    </p:spTree>
    <p:extLst>
      <p:ext uri="{BB962C8B-B14F-4D97-AF65-F5344CB8AC3E}">
        <p14:creationId xmlns:p14="http://schemas.microsoft.com/office/powerpoint/2010/main" val="41456956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ppt_x"/>
                                          </p:val>
                                        </p:tav>
                                        <p:tav tm="100000">
                                          <p:val>
                                            <p:strVal val="#ppt_x"/>
                                          </p:val>
                                        </p:tav>
                                      </p:tavLst>
                                    </p:anim>
                                    <p:anim calcmode="lin" valueType="num">
                                      <p:cBhvr additive="base">
                                        <p:cTn id="14"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500" fill="hold"/>
                                        <p:tgtEl>
                                          <p:spTgt spid="14"/>
                                        </p:tgtEl>
                                        <p:attrNameLst>
                                          <p:attrName>ppt_x</p:attrName>
                                        </p:attrNameLst>
                                      </p:cBhvr>
                                      <p:tavLst>
                                        <p:tav tm="0">
                                          <p:val>
                                            <p:strVal val="#ppt_x"/>
                                          </p:val>
                                        </p:tav>
                                        <p:tav tm="100000">
                                          <p:val>
                                            <p:strVal val="#ppt_x"/>
                                          </p:val>
                                        </p:tav>
                                      </p:tavLst>
                                    </p:anim>
                                    <p:anim calcmode="lin" valueType="num">
                                      <p:cBhvr additive="base">
                                        <p:cTn id="20"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22"/>
                                        </p:tgtEl>
                                        <p:attrNameLst>
                                          <p:attrName>style.visibility</p:attrName>
                                        </p:attrNameLst>
                                      </p:cBhvr>
                                      <p:to>
                                        <p:strVal val="visible"/>
                                      </p:to>
                                    </p:set>
                                    <p:anim calcmode="lin" valueType="num">
                                      <p:cBhvr additive="base">
                                        <p:cTn id="25" dur="500" fill="hold"/>
                                        <p:tgtEl>
                                          <p:spTgt spid="22"/>
                                        </p:tgtEl>
                                        <p:attrNameLst>
                                          <p:attrName>ppt_x</p:attrName>
                                        </p:attrNameLst>
                                      </p:cBhvr>
                                      <p:tavLst>
                                        <p:tav tm="0">
                                          <p:val>
                                            <p:strVal val="#ppt_x"/>
                                          </p:val>
                                        </p:tav>
                                        <p:tav tm="100000">
                                          <p:val>
                                            <p:strVal val="#ppt_x"/>
                                          </p:val>
                                        </p:tav>
                                      </p:tavLst>
                                    </p:anim>
                                    <p:anim calcmode="lin" valueType="num">
                                      <p:cBhvr additive="base">
                                        <p:cTn id="26"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5" name="Straight Connector 4"/>
          <p:cNvCxnSpPr>
            <a:stCxn id="4" idx="0"/>
            <a:endCxn id="4" idx="2"/>
          </p:cNvCxnSpPr>
          <p:nvPr/>
        </p:nvCxnSpPr>
        <p:spPr>
          <a:xfrm>
            <a:off x="6096000" y="0"/>
            <a:ext cx="0" cy="6858000"/>
          </a:xfrm>
          <a:prstGeom prst="line">
            <a:avLst/>
          </a:prstGeom>
          <a:ln>
            <a:solidFill>
              <a:schemeClr val="tx1"/>
            </a:solidFill>
          </a:ln>
        </p:spPr>
        <p:style>
          <a:lnRef idx="1">
            <a:schemeClr val="dk1"/>
          </a:lnRef>
          <a:fillRef idx="0">
            <a:schemeClr val="dk1"/>
          </a:fillRef>
          <a:effectRef idx="0">
            <a:schemeClr val="dk1"/>
          </a:effectRef>
          <a:fontRef idx="minor">
            <a:schemeClr val="tx1"/>
          </a:fontRef>
        </p:style>
      </p:cxnSp>
      <p:cxnSp>
        <p:nvCxnSpPr>
          <p:cNvPr id="6" name="Straight Connector 5"/>
          <p:cNvCxnSpPr>
            <a:stCxn id="4" idx="1"/>
            <a:endCxn id="4" idx="3"/>
          </p:cNvCxnSpPr>
          <p:nvPr/>
        </p:nvCxnSpPr>
        <p:spPr>
          <a:xfrm>
            <a:off x="0" y="3429000"/>
            <a:ext cx="12192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nvGrpSpPr>
          <p:cNvPr id="2" name="Group 1"/>
          <p:cNvGrpSpPr/>
          <p:nvPr/>
        </p:nvGrpSpPr>
        <p:grpSpPr>
          <a:xfrm>
            <a:off x="117203" y="46161"/>
            <a:ext cx="5830204" cy="3421594"/>
            <a:chOff x="117203" y="46161"/>
            <a:chExt cx="5830204" cy="3421594"/>
          </a:xfrm>
        </p:grpSpPr>
        <p:sp>
          <p:nvSpPr>
            <p:cNvPr id="7" name="TextBox 6"/>
            <p:cNvSpPr txBox="1"/>
            <p:nvPr/>
          </p:nvSpPr>
          <p:spPr>
            <a:xfrm>
              <a:off x="1493882" y="46161"/>
              <a:ext cx="4453525" cy="646331"/>
            </a:xfrm>
            <a:prstGeom prst="rect">
              <a:avLst/>
            </a:prstGeom>
            <a:noFill/>
          </p:spPr>
          <p:txBody>
            <a:bodyPr wrap="square" rtlCol="0">
              <a:spAutoFit/>
            </a:bodyPr>
            <a:lstStyle/>
            <a:p>
              <a:r>
                <a:rPr lang="en-GB" u="sng" dirty="0" smtClean="0">
                  <a:latin typeface="Adobe Fan Heiti Std B" panose="020B0700000000000000" pitchFamily="34" charset="-128"/>
                  <a:ea typeface="Adobe Fan Heiti Std B" panose="020B0700000000000000" pitchFamily="34" charset="-128"/>
                </a:rPr>
                <a:t>Features of Timber Framed Buildings- Plywood sheets and Lintels</a:t>
              </a:r>
              <a:endParaRPr lang="en-GB" u="sng" dirty="0">
                <a:latin typeface="Adobe Fan Heiti Std B" panose="020B0700000000000000" pitchFamily="34" charset="-128"/>
                <a:ea typeface="Adobe Fan Heiti Std B" panose="020B0700000000000000" pitchFamily="34" charset="-128"/>
              </a:endParaRPr>
            </a:p>
          </p:txBody>
        </p:sp>
        <p:sp>
          <p:nvSpPr>
            <p:cNvPr id="8" name="Rectangle 7"/>
            <p:cNvSpPr/>
            <p:nvPr/>
          </p:nvSpPr>
          <p:spPr>
            <a:xfrm>
              <a:off x="121920" y="692492"/>
              <a:ext cx="1455962" cy="1200329"/>
            </a:xfrm>
            <a:prstGeom prst="rect">
              <a:avLst/>
            </a:prstGeom>
          </p:spPr>
          <p:txBody>
            <a:bodyPr wrap="square">
              <a:spAutoFit/>
            </a:bodyPr>
            <a:lstStyle/>
            <a:p>
              <a:r>
                <a:rPr lang="en-GB" sz="1200" b="1" dirty="0"/>
                <a:t>Plywood sheets- </a:t>
              </a:r>
              <a:r>
                <a:rPr lang="en-GB" sz="1200" dirty="0"/>
                <a:t>these are attached to the external wall to provide </a:t>
              </a:r>
              <a:r>
                <a:rPr lang="en-GB" sz="1200" b="1" dirty="0"/>
                <a:t>bracing</a:t>
              </a:r>
              <a:r>
                <a:rPr lang="en-GB" sz="1200" dirty="0"/>
                <a:t> (strength and rigidity).</a:t>
              </a:r>
            </a:p>
          </p:txBody>
        </p:sp>
        <p:sp>
          <p:nvSpPr>
            <p:cNvPr id="9" name="Rectangle 8"/>
            <p:cNvSpPr/>
            <p:nvPr/>
          </p:nvSpPr>
          <p:spPr>
            <a:xfrm>
              <a:off x="1675235" y="1898095"/>
              <a:ext cx="2115090" cy="1569660"/>
            </a:xfrm>
            <a:prstGeom prst="rect">
              <a:avLst/>
            </a:prstGeom>
          </p:spPr>
          <p:txBody>
            <a:bodyPr wrap="square">
              <a:spAutoFit/>
            </a:bodyPr>
            <a:lstStyle/>
            <a:p>
              <a:r>
                <a:rPr lang="en-GB" sz="1200" b="1" dirty="0"/>
                <a:t>Lintels-</a:t>
              </a:r>
              <a:r>
                <a:rPr lang="en-GB" sz="1200" dirty="0"/>
                <a:t> where openings are provided for windows and doors, a small beam called a </a:t>
              </a:r>
              <a:r>
                <a:rPr lang="en-GB" sz="1200" b="1" dirty="0"/>
                <a:t>lintel is used to direct rainwater away</a:t>
              </a:r>
              <a:r>
                <a:rPr lang="en-GB" sz="1200" dirty="0"/>
                <a:t> from the opening. Timber studs are also placed around these openings to add strength.</a:t>
              </a:r>
            </a:p>
          </p:txBody>
        </p:sp>
        <p:sp>
          <p:nvSpPr>
            <p:cNvPr id="10" name="Rectangle 9"/>
            <p:cNvSpPr/>
            <p:nvPr/>
          </p:nvSpPr>
          <p:spPr>
            <a:xfrm>
              <a:off x="3726176" y="543317"/>
              <a:ext cx="2072640" cy="830997"/>
            </a:xfrm>
            <a:prstGeom prst="rect">
              <a:avLst/>
            </a:prstGeom>
            <a:solidFill>
              <a:schemeClr val="accent1">
                <a:lumMod val="20000"/>
                <a:lumOff val="80000"/>
              </a:schemeClr>
            </a:solidFill>
          </p:spPr>
          <p:txBody>
            <a:bodyPr wrap="square">
              <a:spAutoFit/>
            </a:bodyPr>
            <a:lstStyle/>
            <a:p>
              <a:r>
                <a:rPr lang="en-GB" sz="1200" dirty="0" smtClean="0"/>
                <a:t>KEYWORD</a:t>
              </a:r>
            </a:p>
            <a:p>
              <a:r>
                <a:rPr lang="en-GB" sz="1200" b="1" dirty="0" smtClean="0"/>
                <a:t>Studs</a:t>
              </a:r>
              <a:r>
                <a:rPr lang="en-GB" sz="1200" dirty="0" smtClean="0"/>
                <a:t>- </a:t>
              </a:r>
              <a:r>
                <a:rPr lang="en-GB" sz="1200" dirty="0"/>
                <a:t>the timber frame is made of a number of upright timbers called studs.</a:t>
              </a:r>
            </a:p>
          </p:txBody>
        </p:sp>
        <p:pic>
          <p:nvPicPr>
            <p:cNvPr id="11" name="Picture 1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21698" y="698562"/>
              <a:ext cx="1554479" cy="1171183"/>
            </a:xfrm>
            <a:prstGeom prst="rect">
              <a:avLst/>
            </a:prstGeom>
          </p:spPr>
        </p:pic>
        <p:pic>
          <p:nvPicPr>
            <p:cNvPr id="12" name="Picture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7203" y="1909663"/>
              <a:ext cx="1376680" cy="1376680"/>
            </a:xfrm>
            <a:prstGeom prst="rect">
              <a:avLst/>
            </a:prstGeom>
          </p:spPr>
        </p:pic>
        <p:sp>
          <p:nvSpPr>
            <p:cNvPr id="14" name="TextBox 13"/>
            <p:cNvSpPr txBox="1"/>
            <p:nvPr/>
          </p:nvSpPr>
          <p:spPr>
            <a:xfrm>
              <a:off x="3784050" y="1616827"/>
              <a:ext cx="1970137" cy="1569660"/>
            </a:xfrm>
            <a:prstGeom prst="rect">
              <a:avLst/>
            </a:prstGeom>
            <a:noFill/>
          </p:spPr>
          <p:txBody>
            <a:bodyPr wrap="square" rtlCol="0">
              <a:spAutoFit/>
            </a:bodyPr>
            <a:lstStyle/>
            <a:p>
              <a:r>
                <a:rPr lang="en-GB" sz="1200" b="1" dirty="0" smtClean="0">
                  <a:solidFill>
                    <a:srgbClr val="FF0000"/>
                  </a:solidFill>
                </a:rPr>
                <a:t>Practice: </a:t>
              </a:r>
            </a:p>
            <a:p>
              <a:pPr marL="171450" indent="-171450">
                <a:buFontTx/>
                <a:buChar char="-"/>
              </a:pPr>
              <a:r>
                <a:rPr lang="en-GB" sz="1200" b="1" dirty="0" smtClean="0">
                  <a:solidFill>
                    <a:srgbClr val="FF0000"/>
                  </a:solidFill>
                </a:rPr>
                <a:t>Identify three features of a timber framed construction.</a:t>
              </a:r>
            </a:p>
            <a:p>
              <a:pPr marL="171450" indent="-171450">
                <a:buFontTx/>
                <a:buChar char="-"/>
              </a:pPr>
              <a:r>
                <a:rPr lang="en-GB" sz="1200" b="1" dirty="0" smtClean="0">
                  <a:solidFill>
                    <a:srgbClr val="FF0000"/>
                  </a:solidFill>
                </a:rPr>
                <a:t>List two ways in which waste can be reduced in timber-framed construction.</a:t>
              </a:r>
              <a:endParaRPr lang="en-GB" sz="1200" b="1" dirty="0">
                <a:solidFill>
                  <a:srgbClr val="FF0000"/>
                </a:solidFill>
              </a:endParaRPr>
            </a:p>
          </p:txBody>
        </p:sp>
      </p:grpSp>
      <p:grpSp>
        <p:nvGrpSpPr>
          <p:cNvPr id="3" name="Group 2"/>
          <p:cNvGrpSpPr/>
          <p:nvPr/>
        </p:nvGrpSpPr>
        <p:grpSpPr>
          <a:xfrm>
            <a:off x="6100355" y="23893"/>
            <a:ext cx="6208848" cy="3324130"/>
            <a:chOff x="6100355" y="23893"/>
            <a:chExt cx="6208848" cy="3324130"/>
          </a:xfrm>
        </p:grpSpPr>
        <p:sp>
          <p:nvSpPr>
            <p:cNvPr id="15" name="TextBox 14"/>
            <p:cNvSpPr txBox="1"/>
            <p:nvPr/>
          </p:nvSpPr>
          <p:spPr>
            <a:xfrm>
              <a:off x="6100355" y="46161"/>
              <a:ext cx="5903320" cy="369332"/>
            </a:xfrm>
            <a:prstGeom prst="rect">
              <a:avLst/>
            </a:prstGeom>
            <a:noFill/>
          </p:spPr>
          <p:txBody>
            <a:bodyPr wrap="square" rtlCol="0">
              <a:spAutoFit/>
            </a:bodyPr>
            <a:lstStyle/>
            <a:p>
              <a:r>
                <a:rPr lang="en-GB" u="sng" dirty="0" smtClean="0">
                  <a:latin typeface="Adobe Fan Heiti Std B" panose="020B0700000000000000" pitchFamily="34" charset="-128"/>
                  <a:ea typeface="Adobe Fan Heiti Std B" panose="020B0700000000000000" pitchFamily="34" charset="-128"/>
                </a:rPr>
                <a:t>Ground Floors- Solid</a:t>
              </a:r>
              <a:endParaRPr lang="en-GB" u="sng" dirty="0">
                <a:latin typeface="Adobe Fan Heiti Std B" panose="020B0700000000000000" pitchFamily="34" charset="-128"/>
                <a:ea typeface="Adobe Fan Heiti Std B" panose="020B0700000000000000" pitchFamily="34" charset="-128"/>
              </a:endParaRPr>
            </a:p>
          </p:txBody>
        </p:sp>
        <p:sp>
          <p:nvSpPr>
            <p:cNvPr id="17" name="Rectangle 16"/>
            <p:cNvSpPr/>
            <p:nvPr/>
          </p:nvSpPr>
          <p:spPr>
            <a:xfrm>
              <a:off x="6239498" y="424291"/>
              <a:ext cx="1397374" cy="2862322"/>
            </a:xfrm>
            <a:prstGeom prst="rect">
              <a:avLst/>
            </a:prstGeom>
            <a:solidFill>
              <a:schemeClr val="accent1">
                <a:lumMod val="20000"/>
                <a:lumOff val="80000"/>
              </a:schemeClr>
            </a:solidFill>
          </p:spPr>
          <p:txBody>
            <a:bodyPr wrap="square">
              <a:spAutoFit/>
            </a:bodyPr>
            <a:lstStyle/>
            <a:p>
              <a:pPr algn="ctr"/>
              <a:r>
                <a:rPr lang="en-GB" sz="1200" dirty="0"/>
                <a:t>A ground floor is the floor of the lowest level of a building. Ground floors can be either solid or suspended.</a:t>
              </a:r>
            </a:p>
            <a:p>
              <a:pPr algn="ctr"/>
              <a:endParaRPr lang="en-GB" sz="1200" dirty="0"/>
            </a:p>
            <a:p>
              <a:pPr algn="ctr"/>
              <a:r>
                <a:rPr lang="en-GB" sz="1200" dirty="0"/>
                <a:t>A </a:t>
              </a:r>
              <a:r>
                <a:rPr lang="en-GB" sz="1200" b="1" dirty="0"/>
                <a:t>solid floor bears directly onto the ground </a:t>
              </a:r>
              <a:r>
                <a:rPr lang="en-GB" sz="1200" dirty="0"/>
                <a:t>from which it gains its support. It is usually made of solid concrete. Solid floors are made up of:</a:t>
              </a:r>
            </a:p>
          </p:txBody>
        </p:sp>
        <p:pic>
          <p:nvPicPr>
            <p:cNvPr id="18" name="Picture 1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226847" y="265012"/>
              <a:ext cx="2841947" cy="2898976"/>
            </a:xfrm>
            <a:prstGeom prst="rect">
              <a:avLst/>
            </a:prstGeom>
          </p:spPr>
        </p:pic>
        <p:cxnSp>
          <p:nvCxnSpPr>
            <p:cNvPr id="20" name="Straight Arrow Connector 19"/>
            <p:cNvCxnSpPr/>
            <p:nvPr/>
          </p:nvCxnSpPr>
          <p:spPr>
            <a:xfrm flipH="1" flipV="1">
              <a:off x="9967076" y="2286002"/>
              <a:ext cx="483614" cy="845015"/>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cxnSp>
          <p:nvCxnSpPr>
            <p:cNvPr id="21" name="Straight Arrow Connector 20"/>
            <p:cNvCxnSpPr/>
            <p:nvPr/>
          </p:nvCxnSpPr>
          <p:spPr>
            <a:xfrm flipV="1">
              <a:off x="8880679" y="1941824"/>
              <a:ext cx="915645" cy="424905"/>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cxnSp>
          <p:nvCxnSpPr>
            <p:cNvPr id="23" name="Straight Arrow Connector 22"/>
            <p:cNvCxnSpPr/>
            <p:nvPr/>
          </p:nvCxnSpPr>
          <p:spPr>
            <a:xfrm>
              <a:off x="8804366" y="1515291"/>
              <a:ext cx="991958" cy="308623"/>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cxnSp>
          <p:nvCxnSpPr>
            <p:cNvPr id="24" name="Straight Arrow Connector 23"/>
            <p:cNvCxnSpPr/>
            <p:nvPr/>
          </p:nvCxnSpPr>
          <p:spPr>
            <a:xfrm>
              <a:off x="8911048" y="822960"/>
              <a:ext cx="884106" cy="821304"/>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sp>
          <p:nvSpPr>
            <p:cNvPr id="29" name="TextBox 28"/>
            <p:cNvSpPr txBox="1"/>
            <p:nvPr/>
          </p:nvSpPr>
          <p:spPr>
            <a:xfrm>
              <a:off x="7898221" y="453020"/>
              <a:ext cx="1301695" cy="769441"/>
            </a:xfrm>
            <a:prstGeom prst="rect">
              <a:avLst/>
            </a:prstGeom>
            <a:noFill/>
          </p:spPr>
          <p:txBody>
            <a:bodyPr wrap="square" rtlCol="0">
              <a:spAutoFit/>
            </a:bodyPr>
            <a:lstStyle/>
            <a:p>
              <a:r>
                <a:rPr lang="en-GB" sz="1100" b="1" dirty="0" smtClean="0"/>
                <a:t>Insulation</a:t>
              </a:r>
              <a:r>
                <a:rPr lang="en-GB" sz="1100" dirty="0" smtClean="0"/>
                <a:t>- This should have good compressive strength.</a:t>
              </a:r>
              <a:endParaRPr lang="en-GB" sz="1100" dirty="0"/>
            </a:p>
          </p:txBody>
        </p:sp>
        <p:sp>
          <p:nvSpPr>
            <p:cNvPr id="30" name="TextBox 29"/>
            <p:cNvSpPr txBox="1"/>
            <p:nvPr/>
          </p:nvSpPr>
          <p:spPr>
            <a:xfrm>
              <a:off x="7750320" y="1233612"/>
              <a:ext cx="1301695" cy="938719"/>
            </a:xfrm>
            <a:prstGeom prst="rect">
              <a:avLst/>
            </a:prstGeom>
            <a:noFill/>
          </p:spPr>
          <p:txBody>
            <a:bodyPr wrap="square" rtlCol="0">
              <a:spAutoFit/>
            </a:bodyPr>
            <a:lstStyle/>
            <a:p>
              <a:r>
                <a:rPr lang="en-GB" sz="1100" b="1" dirty="0" smtClean="0"/>
                <a:t>Sand blinding- </a:t>
              </a:r>
              <a:r>
                <a:rPr lang="en-GB" sz="1100" dirty="0" smtClean="0"/>
                <a:t>a layer of sand to even off the surface of the </a:t>
              </a:r>
              <a:r>
                <a:rPr lang="en-GB" sz="1100" dirty="0" err="1" smtClean="0"/>
                <a:t>hardcore</a:t>
              </a:r>
              <a:r>
                <a:rPr lang="en-GB" sz="1100" dirty="0" smtClean="0"/>
                <a:t>.</a:t>
              </a:r>
              <a:endParaRPr lang="en-GB" sz="1100" dirty="0"/>
            </a:p>
          </p:txBody>
        </p:sp>
        <p:sp>
          <p:nvSpPr>
            <p:cNvPr id="33" name="TextBox 32"/>
            <p:cNvSpPr txBox="1"/>
            <p:nvPr/>
          </p:nvSpPr>
          <p:spPr>
            <a:xfrm>
              <a:off x="7796422" y="2238629"/>
              <a:ext cx="1426071" cy="938719"/>
            </a:xfrm>
            <a:prstGeom prst="rect">
              <a:avLst/>
            </a:prstGeom>
            <a:noFill/>
          </p:spPr>
          <p:txBody>
            <a:bodyPr wrap="square" rtlCol="0">
              <a:spAutoFit/>
            </a:bodyPr>
            <a:lstStyle/>
            <a:p>
              <a:r>
                <a:rPr lang="en-GB" sz="1100" b="1" dirty="0" smtClean="0"/>
                <a:t>Damp proof membrane- </a:t>
              </a:r>
              <a:r>
                <a:rPr lang="en-GB" sz="1100" dirty="0" smtClean="0"/>
                <a:t>prevents transfer of moisture from the ground into the building</a:t>
              </a:r>
              <a:endParaRPr lang="en-GB" sz="1100" dirty="0"/>
            </a:p>
          </p:txBody>
        </p:sp>
        <p:sp>
          <p:nvSpPr>
            <p:cNvPr id="35" name="TextBox 34"/>
            <p:cNvSpPr txBox="1"/>
            <p:nvPr/>
          </p:nvSpPr>
          <p:spPr>
            <a:xfrm>
              <a:off x="10031678" y="3086413"/>
              <a:ext cx="2277525" cy="261610"/>
            </a:xfrm>
            <a:prstGeom prst="rect">
              <a:avLst/>
            </a:prstGeom>
            <a:noFill/>
          </p:spPr>
          <p:txBody>
            <a:bodyPr wrap="square" rtlCol="0">
              <a:spAutoFit/>
            </a:bodyPr>
            <a:lstStyle/>
            <a:p>
              <a:r>
                <a:rPr lang="en-GB" sz="1100" b="1" dirty="0" err="1" smtClean="0"/>
                <a:t>Hardcore</a:t>
              </a:r>
              <a:r>
                <a:rPr lang="en-GB" sz="1100" dirty="0"/>
                <a:t> </a:t>
              </a:r>
              <a:r>
                <a:rPr lang="en-GB" sz="1100" dirty="0" smtClean="0"/>
                <a:t>to provide a strong base</a:t>
              </a:r>
              <a:endParaRPr lang="en-GB" sz="1100" dirty="0"/>
            </a:p>
          </p:txBody>
        </p:sp>
        <p:cxnSp>
          <p:nvCxnSpPr>
            <p:cNvPr id="37" name="Straight Arrow Connector 36"/>
            <p:cNvCxnSpPr/>
            <p:nvPr/>
          </p:nvCxnSpPr>
          <p:spPr>
            <a:xfrm flipH="1">
              <a:off x="10737643" y="822960"/>
              <a:ext cx="432797" cy="486302"/>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sp>
          <p:nvSpPr>
            <p:cNvPr id="39" name="TextBox 38"/>
            <p:cNvSpPr txBox="1"/>
            <p:nvPr/>
          </p:nvSpPr>
          <p:spPr>
            <a:xfrm>
              <a:off x="11150711" y="811459"/>
              <a:ext cx="1012040" cy="430887"/>
            </a:xfrm>
            <a:prstGeom prst="rect">
              <a:avLst/>
            </a:prstGeom>
            <a:noFill/>
          </p:spPr>
          <p:txBody>
            <a:bodyPr wrap="square" rtlCol="0">
              <a:spAutoFit/>
            </a:bodyPr>
            <a:lstStyle/>
            <a:p>
              <a:r>
                <a:rPr lang="en-GB" sz="1100" b="1" dirty="0" smtClean="0"/>
                <a:t>Lightweight screed</a:t>
              </a:r>
              <a:endParaRPr lang="en-GB" sz="1100" b="1" dirty="0"/>
            </a:p>
          </p:txBody>
        </p:sp>
        <p:sp>
          <p:nvSpPr>
            <p:cNvPr id="40" name="TextBox 39"/>
            <p:cNvSpPr txBox="1"/>
            <p:nvPr/>
          </p:nvSpPr>
          <p:spPr>
            <a:xfrm>
              <a:off x="8925308" y="23893"/>
              <a:ext cx="1363888" cy="600164"/>
            </a:xfrm>
            <a:prstGeom prst="rect">
              <a:avLst/>
            </a:prstGeom>
            <a:noFill/>
          </p:spPr>
          <p:txBody>
            <a:bodyPr wrap="square" rtlCol="0">
              <a:spAutoFit/>
            </a:bodyPr>
            <a:lstStyle/>
            <a:p>
              <a:r>
                <a:rPr lang="en-GB" sz="1100" dirty="0" smtClean="0">
                  <a:solidFill>
                    <a:srgbClr val="FF0000"/>
                  </a:solidFill>
                </a:rPr>
                <a:t>Where would the DPC be on this diagram?</a:t>
              </a:r>
              <a:endParaRPr lang="en-GB" sz="1100" dirty="0">
                <a:solidFill>
                  <a:srgbClr val="FF0000"/>
                </a:solidFill>
              </a:endParaRPr>
            </a:p>
          </p:txBody>
        </p:sp>
      </p:grpSp>
      <p:grpSp>
        <p:nvGrpSpPr>
          <p:cNvPr id="13" name="Group 12"/>
          <p:cNvGrpSpPr/>
          <p:nvPr/>
        </p:nvGrpSpPr>
        <p:grpSpPr>
          <a:xfrm>
            <a:off x="144511" y="3568712"/>
            <a:ext cx="5903320" cy="3286343"/>
            <a:chOff x="44088" y="3499237"/>
            <a:chExt cx="5903320" cy="3286343"/>
          </a:xfrm>
        </p:grpSpPr>
        <p:sp>
          <p:nvSpPr>
            <p:cNvPr id="16" name="TextBox 15"/>
            <p:cNvSpPr txBox="1"/>
            <p:nvPr/>
          </p:nvSpPr>
          <p:spPr>
            <a:xfrm>
              <a:off x="44088" y="3499237"/>
              <a:ext cx="5903320" cy="369332"/>
            </a:xfrm>
            <a:prstGeom prst="rect">
              <a:avLst/>
            </a:prstGeom>
            <a:noFill/>
          </p:spPr>
          <p:txBody>
            <a:bodyPr wrap="square" rtlCol="0">
              <a:spAutoFit/>
            </a:bodyPr>
            <a:lstStyle/>
            <a:p>
              <a:r>
                <a:rPr lang="en-GB" u="sng" dirty="0" smtClean="0">
                  <a:latin typeface="Adobe Fan Heiti Std B" panose="020B0700000000000000" pitchFamily="34" charset="-128"/>
                  <a:ea typeface="Adobe Fan Heiti Std B" panose="020B0700000000000000" pitchFamily="34" charset="-128"/>
                </a:rPr>
                <a:t>Ground Floors- Beam and Block Floor (Suspended)</a:t>
              </a:r>
              <a:endParaRPr lang="en-GB" u="sng" dirty="0">
                <a:latin typeface="Adobe Fan Heiti Std B" panose="020B0700000000000000" pitchFamily="34" charset="-128"/>
                <a:ea typeface="Adobe Fan Heiti Std B" panose="020B0700000000000000" pitchFamily="34" charset="-128"/>
              </a:endParaRPr>
            </a:p>
          </p:txBody>
        </p:sp>
        <p:pic>
          <p:nvPicPr>
            <p:cNvPr id="41" name="Picture 4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297983" y="4021845"/>
              <a:ext cx="3456204" cy="2532904"/>
            </a:xfrm>
            <a:prstGeom prst="rect">
              <a:avLst/>
            </a:prstGeom>
          </p:spPr>
        </p:pic>
        <p:sp>
          <p:nvSpPr>
            <p:cNvPr id="43" name="Rectangle 42"/>
            <p:cNvSpPr/>
            <p:nvPr/>
          </p:nvSpPr>
          <p:spPr>
            <a:xfrm>
              <a:off x="79023" y="3903895"/>
              <a:ext cx="2324543" cy="2492990"/>
            </a:xfrm>
            <a:prstGeom prst="rect">
              <a:avLst/>
            </a:prstGeom>
          </p:spPr>
          <p:txBody>
            <a:bodyPr wrap="square">
              <a:spAutoFit/>
            </a:bodyPr>
            <a:lstStyle/>
            <a:p>
              <a:r>
                <a:rPr lang="en-GB" sz="1200" dirty="0"/>
                <a:t>This is a type of suspended </a:t>
              </a:r>
              <a:r>
                <a:rPr lang="en-GB" sz="1200" dirty="0" smtClean="0"/>
                <a:t>floor which means it is suspended above the ground. </a:t>
              </a:r>
              <a:r>
                <a:rPr lang="en-GB" sz="1200" dirty="0"/>
                <a:t>It uses </a:t>
              </a:r>
              <a:r>
                <a:rPr lang="en-GB" sz="1200" b="1" dirty="0"/>
                <a:t>precast concrete beams </a:t>
              </a:r>
              <a:r>
                <a:rPr lang="en-GB" sz="1200" dirty="0"/>
                <a:t>with lightweight</a:t>
              </a:r>
              <a:r>
                <a:rPr lang="en-GB" sz="1200" b="1" dirty="0"/>
                <a:t> concrete blocks as infill</a:t>
              </a:r>
              <a:r>
                <a:rPr lang="en-GB" sz="1200" dirty="0"/>
                <a:t>. The method is becoming very popular as it is </a:t>
              </a:r>
              <a:r>
                <a:rPr lang="en-GB" sz="1200" b="1" dirty="0"/>
                <a:t>quick to construct </a:t>
              </a:r>
              <a:r>
                <a:rPr lang="en-GB" sz="1200" dirty="0"/>
                <a:t>and ensures a high quality.</a:t>
              </a:r>
            </a:p>
            <a:p>
              <a:r>
                <a:rPr lang="en-GB" sz="1200" dirty="0"/>
                <a:t>These floors do not need preparation and </a:t>
              </a:r>
              <a:r>
                <a:rPr lang="en-GB" sz="1200" b="1" dirty="0"/>
                <a:t>put less of a load on the foundations</a:t>
              </a:r>
              <a:r>
                <a:rPr lang="en-GB" sz="1200" dirty="0"/>
                <a:t>. As they are precast, they can be laid in bad weather.</a:t>
              </a:r>
            </a:p>
          </p:txBody>
        </p:sp>
        <p:sp>
          <p:nvSpPr>
            <p:cNvPr id="44" name="TextBox 43"/>
            <p:cNvSpPr txBox="1"/>
            <p:nvPr/>
          </p:nvSpPr>
          <p:spPr>
            <a:xfrm>
              <a:off x="86872" y="6323915"/>
              <a:ext cx="3879023" cy="461665"/>
            </a:xfrm>
            <a:prstGeom prst="rect">
              <a:avLst/>
            </a:prstGeom>
            <a:noFill/>
          </p:spPr>
          <p:txBody>
            <a:bodyPr wrap="square" rtlCol="0">
              <a:spAutoFit/>
            </a:bodyPr>
            <a:lstStyle/>
            <a:p>
              <a:r>
                <a:rPr lang="en-GB" sz="1200" dirty="0" smtClean="0">
                  <a:solidFill>
                    <a:schemeClr val="accent1">
                      <a:lumMod val="50000"/>
                    </a:schemeClr>
                  </a:solidFill>
                </a:rPr>
                <a:t>Due to the floor being suspended above the ground it limits the transfer of moisture from the ground into the floor.</a:t>
              </a:r>
              <a:endParaRPr lang="en-GB" sz="1200" dirty="0">
                <a:solidFill>
                  <a:schemeClr val="accent1">
                    <a:lumMod val="50000"/>
                  </a:schemeClr>
                </a:solidFill>
              </a:endParaRPr>
            </a:p>
          </p:txBody>
        </p:sp>
      </p:grpSp>
      <p:grpSp>
        <p:nvGrpSpPr>
          <p:cNvPr id="19" name="Group 18"/>
          <p:cNvGrpSpPr/>
          <p:nvPr/>
        </p:nvGrpSpPr>
        <p:grpSpPr>
          <a:xfrm>
            <a:off x="6175023" y="3508565"/>
            <a:ext cx="5920637" cy="3282454"/>
            <a:chOff x="6175023" y="3508565"/>
            <a:chExt cx="5920637" cy="3282454"/>
          </a:xfrm>
        </p:grpSpPr>
        <p:sp>
          <p:nvSpPr>
            <p:cNvPr id="45" name="TextBox 44"/>
            <p:cNvSpPr txBox="1"/>
            <p:nvPr/>
          </p:nvSpPr>
          <p:spPr>
            <a:xfrm>
              <a:off x="6192340" y="3508565"/>
              <a:ext cx="5903320" cy="369332"/>
            </a:xfrm>
            <a:prstGeom prst="rect">
              <a:avLst/>
            </a:prstGeom>
            <a:noFill/>
          </p:spPr>
          <p:txBody>
            <a:bodyPr wrap="square" rtlCol="0">
              <a:spAutoFit/>
            </a:bodyPr>
            <a:lstStyle/>
            <a:p>
              <a:r>
                <a:rPr lang="en-GB" u="sng" dirty="0" smtClean="0">
                  <a:latin typeface="Adobe Fan Heiti Std B" panose="020B0700000000000000" pitchFamily="34" charset="-128"/>
                  <a:ea typeface="Adobe Fan Heiti Std B" panose="020B0700000000000000" pitchFamily="34" charset="-128"/>
                </a:rPr>
                <a:t>Walls</a:t>
              </a:r>
              <a:endParaRPr lang="en-GB" u="sng" dirty="0">
                <a:latin typeface="Adobe Fan Heiti Std B" panose="020B0700000000000000" pitchFamily="34" charset="-128"/>
                <a:ea typeface="Adobe Fan Heiti Std B" panose="020B0700000000000000" pitchFamily="34" charset="-128"/>
              </a:endParaRPr>
            </a:p>
          </p:txBody>
        </p:sp>
        <p:sp>
          <p:nvSpPr>
            <p:cNvPr id="46" name="Rectangle 45"/>
            <p:cNvSpPr/>
            <p:nvPr/>
          </p:nvSpPr>
          <p:spPr>
            <a:xfrm>
              <a:off x="6175023" y="3832455"/>
              <a:ext cx="3334737" cy="1200329"/>
            </a:xfrm>
            <a:prstGeom prst="rect">
              <a:avLst/>
            </a:prstGeom>
          </p:spPr>
          <p:txBody>
            <a:bodyPr wrap="square">
              <a:spAutoFit/>
            </a:bodyPr>
            <a:lstStyle/>
            <a:p>
              <a:r>
                <a:rPr lang="en-GB" sz="1200" dirty="0"/>
                <a:t>A wall performs a number of functions such as:</a:t>
              </a:r>
            </a:p>
            <a:p>
              <a:endParaRPr lang="en-GB" sz="1200" dirty="0"/>
            </a:p>
            <a:p>
              <a:pPr marL="285750" indent="-285750">
                <a:buFont typeface="Arial" panose="020B0604020202020204" pitchFamily="34" charset="0"/>
                <a:buChar char="•"/>
              </a:pPr>
              <a:r>
                <a:rPr lang="en-GB" sz="1200" dirty="0"/>
                <a:t>Resisting heat transfer</a:t>
              </a:r>
            </a:p>
            <a:p>
              <a:pPr marL="285750" indent="-285750">
                <a:buFont typeface="Arial" panose="020B0604020202020204" pitchFamily="34" charset="0"/>
                <a:buChar char="•"/>
              </a:pPr>
              <a:r>
                <a:rPr lang="en-GB" sz="1200" dirty="0"/>
                <a:t>Reducing sound transmission</a:t>
              </a:r>
            </a:p>
            <a:p>
              <a:pPr marL="285750" indent="-285750">
                <a:buFont typeface="Arial" panose="020B0604020202020204" pitchFamily="34" charset="0"/>
                <a:buChar char="•"/>
              </a:pPr>
              <a:r>
                <a:rPr lang="en-GB" sz="1200" dirty="0"/>
                <a:t>Transferring loads to foundations</a:t>
              </a:r>
            </a:p>
            <a:p>
              <a:pPr marL="285750" indent="-285750">
                <a:buFont typeface="Arial" panose="020B0604020202020204" pitchFamily="34" charset="0"/>
                <a:buChar char="•"/>
              </a:pPr>
              <a:r>
                <a:rPr lang="en-GB" sz="1200" dirty="0"/>
                <a:t>Providing shelter and security</a:t>
              </a:r>
            </a:p>
          </p:txBody>
        </p:sp>
        <p:sp>
          <p:nvSpPr>
            <p:cNvPr id="47" name="Rectangle 46"/>
            <p:cNvSpPr/>
            <p:nvPr/>
          </p:nvSpPr>
          <p:spPr>
            <a:xfrm>
              <a:off x="6192340" y="5036693"/>
              <a:ext cx="3107698" cy="1754326"/>
            </a:xfrm>
            <a:prstGeom prst="rect">
              <a:avLst/>
            </a:prstGeom>
          </p:spPr>
          <p:txBody>
            <a:bodyPr wrap="square">
              <a:spAutoFit/>
            </a:bodyPr>
            <a:lstStyle/>
            <a:p>
              <a:r>
                <a:rPr lang="en-GB" sz="1200" b="1" u="sng" dirty="0" smtClean="0"/>
                <a:t>Detailing a wall: </a:t>
              </a:r>
              <a:r>
                <a:rPr lang="en-GB" sz="1200" dirty="0" smtClean="0"/>
                <a:t>This </a:t>
              </a:r>
              <a:r>
                <a:rPr lang="en-GB" sz="1200" dirty="0"/>
                <a:t>is the process of producing a drawing that contains all the details about the construction of a wall, such as the materials to be used and the wall’s size.</a:t>
              </a:r>
            </a:p>
            <a:p>
              <a:endParaRPr lang="en-GB" sz="1200" dirty="0"/>
            </a:p>
            <a:p>
              <a:r>
                <a:rPr lang="en-GB" sz="1200" dirty="0"/>
                <a:t>The floor of a building is split up using internal partitions which then creates individual rooms in a building. They can be constructed </a:t>
              </a:r>
              <a:r>
                <a:rPr lang="en-GB" sz="1200" dirty="0" smtClean="0"/>
                <a:t>in </a:t>
              </a:r>
              <a:r>
                <a:rPr lang="en-GB" sz="1200" dirty="0"/>
                <a:t>different </a:t>
              </a:r>
              <a:r>
                <a:rPr lang="en-GB" sz="1200" dirty="0" smtClean="0"/>
                <a:t>ways such as:</a:t>
              </a:r>
              <a:endParaRPr lang="en-GB" sz="1200" dirty="0"/>
            </a:p>
          </p:txBody>
        </p:sp>
        <p:pic>
          <p:nvPicPr>
            <p:cNvPr id="48" name="Picture 4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0509067" y="3613479"/>
              <a:ext cx="1494608" cy="996405"/>
            </a:xfrm>
            <a:prstGeom prst="rect">
              <a:avLst/>
            </a:prstGeom>
          </p:spPr>
        </p:pic>
        <p:pic>
          <p:nvPicPr>
            <p:cNvPr id="49" name="Picture 48"/>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0509067" y="4685815"/>
              <a:ext cx="1506041" cy="982794"/>
            </a:xfrm>
            <a:prstGeom prst="rect">
              <a:avLst/>
            </a:prstGeom>
          </p:spPr>
        </p:pic>
        <p:pic>
          <p:nvPicPr>
            <p:cNvPr id="50" name="Picture 49"/>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0489940" y="5738958"/>
              <a:ext cx="1525168" cy="946421"/>
            </a:xfrm>
            <a:prstGeom prst="rect">
              <a:avLst/>
            </a:prstGeom>
          </p:spPr>
        </p:pic>
        <p:sp>
          <p:nvSpPr>
            <p:cNvPr id="51" name="TextBox 50"/>
            <p:cNvSpPr txBox="1"/>
            <p:nvPr/>
          </p:nvSpPr>
          <p:spPr>
            <a:xfrm>
              <a:off x="9391750" y="3834593"/>
              <a:ext cx="1150652" cy="461665"/>
            </a:xfrm>
            <a:prstGeom prst="rect">
              <a:avLst/>
            </a:prstGeom>
            <a:noFill/>
          </p:spPr>
          <p:txBody>
            <a:bodyPr wrap="square" rtlCol="0">
              <a:spAutoFit/>
            </a:bodyPr>
            <a:lstStyle/>
            <a:p>
              <a:r>
                <a:rPr lang="en-GB" sz="1200" b="1" dirty="0" smtClean="0">
                  <a:solidFill>
                    <a:srgbClr val="0070C0"/>
                  </a:solidFill>
                </a:rPr>
                <a:t>Timber framed construction</a:t>
              </a:r>
              <a:endParaRPr lang="en-GB" sz="1200" b="1" dirty="0">
                <a:solidFill>
                  <a:srgbClr val="0070C0"/>
                </a:solidFill>
              </a:endParaRPr>
            </a:p>
          </p:txBody>
        </p:sp>
        <p:sp>
          <p:nvSpPr>
            <p:cNvPr id="52" name="TextBox 51"/>
            <p:cNvSpPr txBox="1"/>
            <p:nvPr/>
          </p:nvSpPr>
          <p:spPr>
            <a:xfrm>
              <a:off x="9627310" y="4941044"/>
              <a:ext cx="1150652" cy="461665"/>
            </a:xfrm>
            <a:prstGeom prst="rect">
              <a:avLst/>
            </a:prstGeom>
            <a:noFill/>
          </p:spPr>
          <p:txBody>
            <a:bodyPr wrap="square" rtlCol="0">
              <a:spAutoFit/>
            </a:bodyPr>
            <a:lstStyle/>
            <a:p>
              <a:r>
                <a:rPr lang="en-GB" sz="1200" b="1" dirty="0" smtClean="0">
                  <a:solidFill>
                    <a:srgbClr val="0070C0"/>
                  </a:solidFill>
                </a:rPr>
                <a:t>Solid Blockwork</a:t>
              </a:r>
              <a:endParaRPr lang="en-GB" sz="1200" b="1" dirty="0">
                <a:solidFill>
                  <a:srgbClr val="0070C0"/>
                </a:solidFill>
              </a:endParaRPr>
            </a:p>
          </p:txBody>
        </p:sp>
        <p:sp>
          <p:nvSpPr>
            <p:cNvPr id="53" name="TextBox 52"/>
            <p:cNvSpPr txBox="1"/>
            <p:nvPr/>
          </p:nvSpPr>
          <p:spPr>
            <a:xfrm>
              <a:off x="9391750" y="5704336"/>
              <a:ext cx="1150652" cy="1015663"/>
            </a:xfrm>
            <a:prstGeom prst="rect">
              <a:avLst/>
            </a:prstGeom>
            <a:noFill/>
          </p:spPr>
          <p:txBody>
            <a:bodyPr wrap="square" rtlCol="0">
              <a:spAutoFit/>
            </a:bodyPr>
            <a:lstStyle/>
            <a:p>
              <a:r>
                <a:rPr lang="en-GB" sz="1200" b="1" dirty="0" smtClean="0">
                  <a:solidFill>
                    <a:srgbClr val="0070C0"/>
                  </a:solidFill>
                </a:rPr>
                <a:t>Metal stud walls- </a:t>
              </a:r>
              <a:r>
                <a:rPr lang="en-GB" sz="1200" dirty="0" smtClean="0">
                  <a:solidFill>
                    <a:srgbClr val="0070C0"/>
                  </a:solidFill>
                </a:rPr>
                <a:t>usually used where glass panes are required</a:t>
              </a:r>
              <a:endParaRPr lang="en-GB" sz="1200" dirty="0">
                <a:solidFill>
                  <a:srgbClr val="0070C0"/>
                </a:solidFill>
              </a:endParaRPr>
            </a:p>
          </p:txBody>
        </p:sp>
      </p:grpSp>
    </p:spTree>
    <p:extLst>
      <p:ext uri="{BB962C8B-B14F-4D97-AF65-F5344CB8AC3E}">
        <p14:creationId xmlns:p14="http://schemas.microsoft.com/office/powerpoint/2010/main" val="1623129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ppt_x"/>
                                          </p:val>
                                        </p:tav>
                                        <p:tav tm="100000">
                                          <p:val>
                                            <p:strVal val="#ppt_x"/>
                                          </p:val>
                                        </p:tav>
                                      </p:tavLst>
                                    </p:anim>
                                    <p:anim calcmode="lin" valueType="num">
                                      <p:cBhvr additive="base">
                                        <p:cTn id="14"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3"/>
                                        </p:tgtEl>
                                        <p:attrNameLst>
                                          <p:attrName>style.visibility</p:attrName>
                                        </p:attrNameLst>
                                      </p:cBhvr>
                                      <p:to>
                                        <p:strVal val="visible"/>
                                      </p:to>
                                    </p:set>
                                    <p:anim calcmode="lin" valueType="num">
                                      <p:cBhvr additive="base">
                                        <p:cTn id="19" dur="500" fill="hold"/>
                                        <p:tgtEl>
                                          <p:spTgt spid="13"/>
                                        </p:tgtEl>
                                        <p:attrNameLst>
                                          <p:attrName>ppt_x</p:attrName>
                                        </p:attrNameLst>
                                      </p:cBhvr>
                                      <p:tavLst>
                                        <p:tav tm="0">
                                          <p:val>
                                            <p:strVal val="#ppt_x"/>
                                          </p:val>
                                        </p:tav>
                                        <p:tav tm="100000">
                                          <p:val>
                                            <p:strVal val="#ppt_x"/>
                                          </p:val>
                                        </p:tav>
                                      </p:tavLst>
                                    </p:anim>
                                    <p:anim calcmode="lin" valueType="num">
                                      <p:cBhvr additive="base">
                                        <p:cTn id="20"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19"/>
                                        </p:tgtEl>
                                        <p:attrNameLst>
                                          <p:attrName>style.visibility</p:attrName>
                                        </p:attrNameLst>
                                      </p:cBhvr>
                                      <p:to>
                                        <p:strVal val="visible"/>
                                      </p:to>
                                    </p:set>
                                    <p:anim calcmode="lin" valueType="num">
                                      <p:cBhvr additive="base">
                                        <p:cTn id="25" dur="500" fill="hold"/>
                                        <p:tgtEl>
                                          <p:spTgt spid="19"/>
                                        </p:tgtEl>
                                        <p:attrNameLst>
                                          <p:attrName>ppt_x</p:attrName>
                                        </p:attrNameLst>
                                      </p:cBhvr>
                                      <p:tavLst>
                                        <p:tav tm="0">
                                          <p:val>
                                            <p:strVal val="#ppt_x"/>
                                          </p:val>
                                        </p:tav>
                                        <p:tav tm="100000">
                                          <p:val>
                                            <p:strVal val="#ppt_x"/>
                                          </p:val>
                                        </p:tav>
                                      </p:tavLst>
                                    </p:anim>
                                    <p:anim calcmode="lin" valueType="num">
                                      <p:cBhvr additive="base">
                                        <p:cTn id="26"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5" name="Straight Connector 4"/>
          <p:cNvCxnSpPr>
            <a:stCxn id="4" idx="0"/>
            <a:endCxn id="4" idx="2"/>
          </p:cNvCxnSpPr>
          <p:nvPr/>
        </p:nvCxnSpPr>
        <p:spPr>
          <a:xfrm>
            <a:off x="6096000" y="0"/>
            <a:ext cx="0" cy="6858000"/>
          </a:xfrm>
          <a:prstGeom prst="line">
            <a:avLst/>
          </a:prstGeom>
          <a:ln>
            <a:solidFill>
              <a:schemeClr val="tx1"/>
            </a:solidFill>
          </a:ln>
        </p:spPr>
        <p:style>
          <a:lnRef idx="1">
            <a:schemeClr val="dk1"/>
          </a:lnRef>
          <a:fillRef idx="0">
            <a:schemeClr val="dk1"/>
          </a:fillRef>
          <a:effectRef idx="0">
            <a:schemeClr val="dk1"/>
          </a:effectRef>
          <a:fontRef idx="minor">
            <a:schemeClr val="tx1"/>
          </a:fontRef>
        </p:style>
      </p:cxnSp>
      <p:cxnSp>
        <p:nvCxnSpPr>
          <p:cNvPr id="6" name="Straight Connector 5"/>
          <p:cNvCxnSpPr>
            <a:stCxn id="4" idx="1"/>
            <a:endCxn id="4" idx="3"/>
          </p:cNvCxnSpPr>
          <p:nvPr/>
        </p:nvCxnSpPr>
        <p:spPr>
          <a:xfrm>
            <a:off x="0" y="3429000"/>
            <a:ext cx="12192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nvGrpSpPr>
          <p:cNvPr id="2" name="Group 1"/>
          <p:cNvGrpSpPr/>
          <p:nvPr/>
        </p:nvGrpSpPr>
        <p:grpSpPr>
          <a:xfrm>
            <a:off x="48169" y="82102"/>
            <a:ext cx="5955572" cy="3301177"/>
            <a:chOff x="48169" y="82102"/>
            <a:chExt cx="5955572" cy="3301177"/>
          </a:xfrm>
        </p:grpSpPr>
        <p:sp>
          <p:nvSpPr>
            <p:cNvPr id="7" name="TextBox 6"/>
            <p:cNvSpPr txBox="1"/>
            <p:nvPr/>
          </p:nvSpPr>
          <p:spPr>
            <a:xfrm>
              <a:off x="1618567" y="82102"/>
              <a:ext cx="2291260" cy="369332"/>
            </a:xfrm>
            <a:prstGeom prst="rect">
              <a:avLst/>
            </a:prstGeom>
            <a:noFill/>
          </p:spPr>
          <p:txBody>
            <a:bodyPr wrap="square" rtlCol="0">
              <a:spAutoFit/>
            </a:bodyPr>
            <a:lstStyle/>
            <a:p>
              <a:r>
                <a:rPr lang="en-GB" u="sng" dirty="0" smtClean="0">
                  <a:latin typeface="Adobe Fan Heiti Std B" panose="020B0700000000000000" pitchFamily="34" charset="-128"/>
                  <a:ea typeface="Adobe Fan Heiti Std B" panose="020B0700000000000000" pitchFamily="34" charset="-128"/>
                </a:rPr>
                <a:t>Walls- Materials Used</a:t>
              </a:r>
              <a:endParaRPr lang="en-GB" u="sng" dirty="0">
                <a:latin typeface="Adobe Fan Heiti Std B" panose="020B0700000000000000" pitchFamily="34" charset="-128"/>
                <a:ea typeface="Adobe Fan Heiti Std B" panose="020B0700000000000000" pitchFamily="34" charset="-128"/>
              </a:endParaRPr>
            </a:p>
          </p:txBody>
        </p:sp>
        <p:sp>
          <p:nvSpPr>
            <p:cNvPr id="8" name="Rectangle 7"/>
            <p:cNvSpPr/>
            <p:nvPr/>
          </p:nvSpPr>
          <p:spPr>
            <a:xfrm>
              <a:off x="48169" y="481555"/>
              <a:ext cx="2999831" cy="2123658"/>
            </a:xfrm>
            <a:prstGeom prst="rect">
              <a:avLst/>
            </a:prstGeom>
          </p:spPr>
          <p:txBody>
            <a:bodyPr wrap="square">
              <a:spAutoFit/>
            </a:bodyPr>
            <a:lstStyle/>
            <a:p>
              <a:r>
                <a:rPr lang="en-GB" sz="1200" dirty="0"/>
                <a:t>When finishing a wall in brickwork, care must be taken so that the colour and appearance of the brickwork does not vary too much and so that the finished look is as pleasing as possible.</a:t>
              </a:r>
            </a:p>
            <a:p>
              <a:endParaRPr lang="en-GB" sz="1200" dirty="0"/>
            </a:p>
            <a:p>
              <a:r>
                <a:rPr lang="en-GB" sz="1200" dirty="0"/>
                <a:t>Mortar is a mixture of sand and lime, or sand and cement with or without lime. Lime makes the mortar more workable but as it is more porous (lets moisture through) it allows frost to penetrate and cause damage.</a:t>
              </a:r>
            </a:p>
          </p:txBody>
        </p:sp>
        <p:sp>
          <p:nvSpPr>
            <p:cNvPr id="9" name="Rectangle 8"/>
            <p:cNvSpPr/>
            <p:nvPr/>
          </p:nvSpPr>
          <p:spPr>
            <a:xfrm>
              <a:off x="3148421" y="1213901"/>
              <a:ext cx="2855320" cy="2123658"/>
            </a:xfrm>
            <a:prstGeom prst="rect">
              <a:avLst/>
            </a:prstGeom>
            <a:solidFill>
              <a:schemeClr val="accent1">
                <a:lumMod val="20000"/>
                <a:lumOff val="80000"/>
              </a:schemeClr>
            </a:solidFill>
          </p:spPr>
          <p:txBody>
            <a:bodyPr wrap="square">
              <a:spAutoFit/>
            </a:bodyPr>
            <a:lstStyle/>
            <a:p>
              <a:r>
                <a:rPr lang="en-GB" sz="1200" dirty="0"/>
                <a:t>Thin joint masonry is a faster method of constructing walls. As the name suggests, the joints between various layers are thin compared to traditional methods. These joints are 2 to 3mm thick. A fast-setting mortar is used, which can give the required strength very quickly. This masonry depends on the accuracy of block sizes. Generally, lightweight blocks are used, which also provide good thermal efficiency.</a:t>
              </a:r>
            </a:p>
          </p:txBody>
        </p:sp>
        <p:pic>
          <p:nvPicPr>
            <p:cNvPr id="10" name="Picture 9"/>
            <p:cNvPicPr>
              <a:picLocks noChangeAspect="1"/>
            </p:cNvPicPr>
            <p:nvPr/>
          </p:nvPicPr>
          <p:blipFill rotWithShape="1">
            <a:blip r:embed="rId2" cstate="print">
              <a:extLst>
                <a:ext uri="{28A0092B-C50C-407E-A947-70E740481C1C}">
                  <a14:useLocalDpi xmlns:a14="http://schemas.microsoft.com/office/drawing/2010/main" val="0"/>
                </a:ext>
              </a:extLst>
            </a:blip>
            <a:srcRect t="18499"/>
            <a:stretch/>
          </p:blipFill>
          <p:spPr>
            <a:xfrm>
              <a:off x="3910481" y="104974"/>
              <a:ext cx="2024470" cy="1059463"/>
            </a:xfrm>
            <a:prstGeom prst="rect">
              <a:avLst/>
            </a:prstGeom>
          </p:spPr>
        </p:pic>
        <p:sp>
          <p:nvSpPr>
            <p:cNvPr id="11" name="TextBox 10"/>
            <p:cNvSpPr txBox="1"/>
            <p:nvPr/>
          </p:nvSpPr>
          <p:spPr>
            <a:xfrm>
              <a:off x="96340" y="2552282"/>
              <a:ext cx="2951660" cy="830997"/>
            </a:xfrm>
            <a:prstGeom prst="rect">
              <a:avLst/>
            </a:prstGeom>
            <a:solidFill>
              <a:schemeClr val="accent6">
                <a:lumMod val="40000"/>
                <a:lumOff val="60000"/>
              </a:schemeClr>
            </a:solidFill>
          </p:spPr>
          <p:txBody>
            <a:bodyPr wrap="square" rtlCol="0">
              <a:spAutoFit/>
            </a:bodyPr>
            <a:lstStyle/>
            <a:p>
              <a:r>
                <a:rPr lang="en-GB" sz="1200" b="1" dirty="0" smtClean="0"/>
                <a:t>KEY TERM</a:t>
              </a:r>
            </a:p>
            <a:p>
              <a:r>
                <a:rPr lang="en-GB" sz="1200" b="1" dirty="0" smtClean="0"/>
                <a:t>Pointing- </a:t>
              </a:r>
              <a:r>
                <a:rPr lang="en-GB" sz="1200" dirty="0" smtClean="0"/>
                <a:t>filling joints in brickwork with mortar to improve appearance and weather proofing. </a:t>
              </a:r>
              <a:endParaRPr lang="en-GB" sz="1200" dirty="0"/>
            </a:p>
          </p:txBody>
        </p:sp>
      </p:grpSp>
      <p:grpSp>
        <p:nvGrpSpPr>
          <p:cNvPr id="44" name="Group 43"/>
          <p:cNvGrpSpPr/>
          <p:nvPr/>
        </p:nvGrpSpPr>
        <p:grpSpPr>
          <a:xfrm>
            <a:off x="96339" y="3541223"/>
            <a:ext cx="5968686" cy="3493265"/>
            <a:chOff x="96339" y="3541223"/>
            <a:chExt cx="5968686" cy="3493265"/>
          </a:xfrm>
        </p:grpSpPr>
        <p:sp>
          <p:nvSpPr>
            <p:cNvPr id="22" name="TextBox 21"/>
            <p:cNvSpPr txBox="1"/>
            <p:nvPr/>
          </p:nvSpPr>
          <p:spPr>
            <a:xfrm>
              <a:off x="96340" y="3541223"/>
              <a:ext cx="5903320" cy="369332"/>
            </a:xfrm>
            <a:prstGeom prst="rect">
              <a:avLst/>
            </a:prstGeom>
            <a:noFill/>
          </p:spPr>
          <p:txBody>
            <a:bodyPr wrap="square" rtlCol="0">
              <a:spAutoFit/>
            </a:bodyPr>
            <a:lstStyle/>
            <a:p>
              <a:r>
                <a:rPr lang="en-GB" u="sng" dirty="0" smtClean="0">
                  <a:latin typeface="Adobe Fan Heiti Std B" panose="020B0700000000000000" pitchFamily="34" charset="-128"/>
                  <a:ea typeface="Adobe Fan Heiti Std B" panose="020B0700000000000000" pitchFamily="34" charset="-128"/>
                </a:rPr>
                <a:t>Walls- Openings</a:t>
              </a:r>
              <a:endParaRPr lang="en-GB" u="sng" dirty="0">
                <a:latin typeface="Adobe Fan Heiti Std B" panose="020B0700000000000000" pitchFamily="34" charset="-128"/>
                <a:ea typeface="Adobe Fan Heiti Std B" panose="020B0700000000000000" pitchFamily="34" charset="-128"/>
              </a:endParaRPr>
            </a:p>
          </p:txBody>
        </p:sp>
        <p:sp>
          <p:nvSpPr>
            <p:cNvPr id="23" name="Rectangle 22"/>
            <p:cNvSpPr/>
            <p:nvPr/>
          </p:nvSpPr>
          <p:spPr>
            <a:xfrm>
              <a:off x="96341" y="3910555"/>
              <a:ext cx="2951660" cy="830997"/>
            </a:xfrm>
            <a:prstGeom prst="rect">
              <a:avLst/>
            </a:prstGeom>
          </p:spPr>
          <p:txBody>
            <a:bodyPr wrap="square">
              <a:spAutoFit/>
            </a:bodyPr>
            <a:lstStyle/>
            <a:p>
              <a:r>
                <a:rPr lang="en-GB" sz="1200" dirty="0"/>
                <a:t>Openings have to be included in walls to </a:t>
              </a:r>
              <a:r>
                <a:rPr lang="en-GB" sz="1200" dirty="0" smtClean="0"/>
                <a:t>provide ventilation, sunlight and improve the aesthetics (attractiveness). Common wall openings include:</a:t>
              </a:r>
              <a:endParaRPr lang="en-GB" sz="1200" dirty="0"/>
            </a:p>
          </p:txBody>
        </p:sp>
        <p:pic>
          <p:nvPicPr>
            <p:cNvPr id="24" name="Picture 23"/>
            <p:cNvPicPr>
              <a:picLocks noChangeAspect="1"/>
            </p:cNvPicPr>
            <p:nvPr/>
          </p:nvPicPr>
          <p:blipFill rotWithShape="1">
            <a:blip r:embed="rId3"/>
            <a:srcRect t="8931" b="9125"/>
            <a:stretch/>
          </p:blipFill>
          <p:spPr>
            <a:xfrm>
              <a:off x="3528062" y="5712615"/>
              <a:ext cx="1218654" cy="998620"/>
            </a:xfrm>
            <a:prstGeom prst="rect">
              <a:avLst/>
            </a:prstGeom>
          </p:spPr>
        </p:pic>
        <p:pic>
          <p:nvPicPr>
            <p:cNvPr id="25" name="Picture 24"/>
            <p:cNvPicPr>
              <a:picLocks noChangeAspect="1"/>
            </p:cNvPicPr>
            <p:nvPr/>
          </p:nvPicPr>
          <p:blipFill>
            <a:blip r:embed="rId4"/>
            <a:stretch>
              <a:fillRect/>
            </a:stretch>
          </p:blipFill>
          <p:spPr>
            <a:xfrm>
              <a:off x="3840479" y="3575940"/>
              <a:ext cx="940527" cy="1126157"/>
            </a:xfrm>
            <a:prstGeom prst="rect">
              <a:avLst/>
            </a:prstGeom>
          </p:spPr>
        </p:pic>
        <p:pic>
          <p:nvPicPr>
            <p:cNvPr id="26" name="Picture 25"/>
            <p:cNvPicPr>
              <a:picLocks noChangeAspect="1"/>
            </p:cNvPicPr>
            <p:nvPr/>
          </p:nvPicPr>
          <p:blipFill rotWithShape="1">
            <a:blip r:embed="rId5"/>
            <a:srcRect t="29818"/>
            <a:stretch/>
          </p:blipFill>
          <p:spPr>
            <a:xfrm>
              <a:off x="4781006" y="4702097"/>
              <a:ext cx="1232535" cy="1176885"/>
            </a:xfrm>
            <a:prstGeom prst="rect">
              <a:avLst/>
            </a:prstGeom>
          </p:spPr>
        </p:pic>
        <p:pic>
          <p:nvPicPr>
            <p:cNvPr id="27" name="Picture 26"/>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279162" y="4720764"/>
              <a:ext cx="1419385" cy="1158218"/>
            </a:xfrm>
            <a:prstGeom prst="rect">
              <a:avLst/>
            </a:prstGeom>
          </p:spPr>
        </p:pic>
        <p:pic>
          <p:nvPicPr>
            <p:cNvPr id="28" name="Picture 27"/>
            <p:cNvPicPr>
              <a:picLocks noChangeAspect="1"/>
            </p:cNvPicPr>
            <p:nvPr/>
          </p:nvPicPr>
          <p:blipFill>
            <a:blip r:embed="rId7"/>
            <a:stretch>
              <a:fillRect/>
            </a:stretch>
          </p:blipFill>
          <p:spPr>
            <a:xfrm>
              <a:off x="4825696" y="5940838"/>
              <a:ext cx="1239329" cy="958100"/>
            </a:xfrm>
            <a:prstGeom prst="rect">
              <a:avLst/>
            </a:prstGeom>
          </p:spPr>
        </p:pic>
        <p:pic>
          <p:nvPicPr>
            <p:cNvPr id="29" name="Picture 28"/>
            <p:cNvPicPr>
              <a:picLocks noChangeAspect="1"/>
            </p:cNvPicPr>
            <p:nvPr/>
          </p:nvPicPr>
          <p:blipFill>
            <a:blip r:embed="rId8"/>
            <a:stretch>
              <a:fillRect/>
            </a:stretch>
          </p:blipFill>
          <p:spPr>
            <a:xfrm>
              <a:off x="4873265" y="3563583"/>
              <a:ext cx="1126395" cy="1126395"/>
            </a:xfrm>
            <a:prstGeom prst="rect">
              <a:avLst/>
            </a:prstGeom>
          </p:spPr>
        </p:pic>
        <p:sp>
          <p:nvSpPr>
            <p:cNvPr id="30" name="Oval 29"/>
            <p:cNvSpPr/>
            <p:nvPr/>
          </p:nvSpPr>
          <p:spPr>
            <a:xfrm>
              <a:off x="3495686" y="3595289"/>
              <a:ext cx="266700" cy="265001"/>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solidFill>
                    <a:schemeClr val="tx1"/>
                  </a:solidFill>
                </a:rPr>
                <a:t>1</a:t>
              </a:r>
              <a:endParaRPr lang="en-GB" dirty="0">
                <a:solidFill>
                  <a:schemeClr val="tx1"/>
                </a:solidFill>
              </a:endParaRPr>
            </a:p>
          </p:txBody>
        </p:sp>
        <p:sp>
          <p:nvSpPr>
            <p:cNvPr id="31" name="Oval 30"/>
            <p:cNvSpPr/>
            <p:nvPr/>
          </p:nvSpPr>
          <p:spPr>
            <a:xfrm>
              <a:off x="4764706" y="3595289"/>
              <a:ext cx="266700" cy="265001"/>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rPr>
                <a:t>2</a:t>
              </a:r>
            </a:p>
          </p:txBody>
        </p:sp>
        <p:sp>
          <p:nvSpPr>
            <p:cNvPr id="32" name="Oval 31"/>
            <p:cNvSpPr/>
            <p:nvPr/>
          </p:nvSpPr>
          <p:spPr>
            <a:xfrm>
              <a:off x="3528062" y="4530076"/>
              <a:ext cx="266700" cy="265001"/>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rPr>
                <a:t>3</a:t>
              </a:r>
            </a:p>
          </p:txBody>
        </p:sp>
        <p:sp>
          <p:nvSpPr>
            <p:cNvPr id="33" name="Oval 32"/>
            <p:cNvSpPr/>
            <p:nvPr/>
          </p:nvSpPr>
          <p:spPr>
            <a:xfrm>
              <a:off x="4729522" y="4732218"/>
              <a:ext cx="266700" cy="265001"/>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rPr>
                <a:t>4</a:t>
              </a:r>
            </a:p>
          </p:txBody>
        </p:sp>
        <p:sp>
          <p:nvSpPr>
            <p:cNvPr id="34" name="Oval 33"/>
            <p:cNvSpPr/>
            <p:nvPr/>
          </p:nvSpPr>
          <p:spPr>
            <a:xfrm>
              <a:off x="3528062" y="5584675"/>
              <a:ext cx="282444" cy="265001"/>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rPr>
                <a:t>5</a:t>
              </a:r>
            </a:p>
          </p:txBody>
        </p:sp>
        <p:sp>
          <p:nvSpPr>
            <p:cNvPr id="35" name="Oval 34"/>
            <p:cNvSpPr/>
            <p:nvPr/>
          </p:nvSpPr>
          <p:spPr>
            <a:xfrm>
              <a:off x="4656016" y="5953836"/>
              <a:ext cx="266700" cy="265001"/>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rPr>
                <a:t>6</a:t>
              </a:r>
            </a:p>
          </p:txBody>
        </p:sp>
        <p:sp>
          <p:nvSpPr>
            <p:cNvPr id="36" name="TextBox 35"/>
            <p:cNvSpPr txBox="1"/>
            <p:nvPr/>
          </p:nvSpPr>
          <p:spPr>
            <a:xfrm>
              <a:off x="96339" y="4741553"/>
              <a:ext cx="3335383" cy="2292935"/>
            </a:xfrm>
            <a:prstGeom prst="rect">
              <a:avLst/>
            </a:prstGeom>
            <a:noFill/>
          </p:spPr>
          <p:txBody>
            <a:bodyPr wrap="square" rtlCol="0">
              <a:spAutoFit/>
            </a:bodyPr>
            <a:lstStyle/>
            <a:p>
              <a:pPr marL="228600" indent="-228600">
                <a:buAutoNum type="arabicPeriod"/>
              </a:pPr>
              <a:r>
                <a:rPr lang="en-GB" sz="1100" b="1" dirty="0" smtClean="0"/>
                <a:t>Sill-</a:t>
              </a:r>
              <a:r>
                <a:rPr lang="en-GB" sz="1100" dirty="0" smtClean="0"/>
                <a:t> A piece of material below a door or window to allow rainwater to run off.</a:t>
              </a:r>
            </a:p>
            <a:p>
              <a:pPr marL="228600" indent="-228600">
                <a:buAutoNum type="arabicPeriod"/>
              </a:pPr>
              <a:r>
                <a:rPr lang="en-GB" sz="1100" b="1" dirty="0" smtClean="0"/>
                <a:t>Weep hole- </a:t>
              </a:r>
              <a:r>
                <a:rPr lang="en-GB" sz="1100" dirty="0" smtClean="0"/>
                <a:t>A small opening in brickwork which allows moisture to escape.</a:t>
              </a:r>
            </a:p>
            <a:p>
              <a:pPr marL="228600" indent="-228600">
                <a:buAutoNum type="arabicPeriod"/>
              </a:pPr>
              <a:r>
                <a:rPr lang="en-GB" sz="1100" b="1" dirty="0" smtClean="0"/>
                <a:t>Cavity tray- </a:t>
              </a:r>
              <a:r>
                <a:rPr lang="en-GB" sz="1100" dirty="0" smtClean="0"/>
                <a:t>A damp-proof course inside a cavity wall, which funnels moisture out of the cavity wall.</a:t>
              </a:r>
            </a:p>
            <a:p>
              <a:pPr marL="228600" indent="-228600">
                <a:buAutoNum type="arabicPeriod"/>
              </a:pPr>
              <a:r>
                <a:rPr lang="en-GB" sz="1100" b="1" dirty="0" smtClean="0"/>
                <a:t>Threshold-</a:t>
              </a:r>
              <a:r>
                <a:rPr lang="en-GB" sz="1100" dirty="0" smtClean="0"/>
                <a:t> A strip of material forming the bottom of a doorway.</a:t>
              </a:r>
            </a:p>
            <a:p>
              <a:pPr marL="228600" indent="-228600">
                <a:buAutoNum type="arabicPeriod"/>
              </a:pPr>
              <a:r>
                <a:rPr lang="en-GB" sz="1100" b="1" dirty="0" smtClean="0"/>
                <a:t>Lintel-</a:t>
              </a:r>
              <a:r>
                <a:rPr lang="en-GB" sz="1100" dirty="0" smtClean="0"/>
                <a:t> A horizontal support across the top of a wall opening, such as a door or window.</a:t>
              </a:r>
            </a:p>
            <a:p>
              <a:pPr marL="228600" indent="-228600">
                <a:buAutoNum type="arabicPeriod"/>
              </a:pPr>
              <a:r>
                <a:rPr lang="en-GB" sz="1100" b="1" dirty="0" smtClean="0"/>
                <a:t>Cavity closer- </a:t>
              </a:r>
              <a:r>
                <a:rPr lang="en-GB" sz="1100" dirty="0" smtClean="0"/>
                <a:t>This closes off the cavity around a wall opening, reducing heat loss.</a:t>
              </a:r>
            </a:p>
            <a:p>
              <a:pPr marL="228600" indent="-228600">
                <a:buAutoNum type="arabicPeriod"/>
              </a:pPr>
              <a:endParaRPr lang="en-GB" sz="1100" dirty="0"/>
            </a:p>
          </p:txBody>
        </p:sp>
      </p:grpSp>
      <p:grpSp>
        <p:nvGrpSpPr>
          <p:cNvPr id="45" name="Group 44"/>
          <p:cNvGrpSpPr/>
          <p:nvPr/>
        </p:nvGrpSpPr>
        <p:grpSpPr>
          <a:xfrm>
            <a:off x="6192340" y="3566761"/>
            <a:ext cx="5903320" cy="3188492"/>
            <a:chOff x="6192340" y="3566761"/>
            <a:chExt cx="5903320" cy="3188492"/>
          </a:xfrm>
        </p:grpSpPr>
        <p:sp>
          <p:nvSpPr>
            <p:cNvPr id="37" name="TextBox 36"/>
            <p:cNvSpPr txBox="1"/>
            <p:nvPr/>
          </p:nvSpPr>
          <p:spPr>
            <a:xfrm>
              <a:off x="6192340" y="3566761"/>
              <a:ext cx="5903320" cy="369332"/>
            </a:xfrm>
            <a:prstGeom prst="rect">
              <a:avLst/>
            </a:prstGeom>
            <a:noFill/>
          </p:spPr>
          <p:txBody>
            <a:bodyPr wrap="square" rtlCol="0">
              <a:spAutoFit/>
            </a:bodyPr>
            <a:lstStyle/>
            <a:p>
              <a:r>
                <a:rPr lang="en-GB" u="sng" dirty="0" smtClean="0">
                  <a:latin typeface="Adobe Fan Heiti Std B" panose="020B0700000000000000" pitchFamily="34" charset="-128"/>
                  <a:ea typeface="Adobe Fan Heiti Std B" panose="020B0700000000000000" pitchFamily="34" charset="-128"/>
                </a:rPr>
                <a:t>Floors- Materials used</a:t>
              </a:r>
              <a:endParaRPr lang="en-GB" u="sng" dirty="0">
                <a:latin typeface="Adobe Fan Heiti Std B" panose="020B0700000000000000" pitchFamily="34" charset="-128"/>
                <a:ea typeface="Adobe Fan Heiti Std B" panose="020B0700000000000000" pitchFamily="34" charset="-128"/>
              </a:endParaRPr>
            </a:p>
          </p:txBody>
        </p:sp>
        <p:sp>
          <p:nvSpPr>
            <p:cNvPr id="38" name="TextBox 37"/>
            <p:cNvSpPr txBox="1"/>
            <p:nvPr/>
          </p:nvSpPr>
          <p:spPr>
            <a:xfrm>
              <a:off x="6227634" y="3871650"/>
              <a:ext cx="3632983" cy="2862322"/>
            </a:xfrm>
            <a:prstGeom prst="rect">
              <a:avLst/>
            </a:prstGeom>
            <a:noFill/>
          </p:spPr>
          <p:txBody>
            <a:bodyPr wrap="square" rtlCol="0">
              <a:spAutoFit/>
            </a:bodyPr>
            <a:lstStyle/>
            <a:p>
              <a:r>
                <a:rPr lang="en-GB" sz="1200" dirty="0" smtClean="0"/>
                <a:t>Floors inside a building other than the ground floor are constructed using a wide range of materials. These include:</a:t>
              </a:r>
            </a:p>
            <a:p>
              <a:pPr marL="171450" indent="-171450">
                <a:buFont typeface="Arial" panose="020B0604020202020204" pitchFamily="34" charset="0"/>
                <a:buChar char="•"/>
              </a:pPr>
              <a:r>
                <a:rPr lang="en-GB" sz="1200" b="1" dirty="0" smtClean="0"/>
                <a:t>Concrete-</a:t>
              </a:r>
              <a:r>
                <a:rPr lang="en-GB" sz="1200" dirty="0" smtClean="0"/>
                <a:t> beam and block floors use precast concrete beams with lightweight concrete blocks as an infill.</a:t>
              </a:r>
            </a:p>
            <a:p>
              <a:pPr marL="171450" indent="-171450">
                <a:buFont typeface="Arial" panose="020B0604020202020204" pitchFamily="34" charset="0"/>
                <a:buChar char="•"/>
              </a:pPr>
              <a:r>
                <a:rPr lang="en-GB" sz="1200" b="1" dirty="0" smtClean="0"/>
                <a:t>Timber-</a:t>
              </a:r>
              <a:r>
                <a:rPr lang="en-GB" sz="1200" dirty="0" smtClean="0"/>
                <a:t> suspended floors can be constructed using different types of timber joists, which are like beams and support the floor load. Some joists are not solid and have open areas providing space for services. These are eco-joists and use less timber.</a:t>
              </a:r>
            </a:p>
            <a:p>
              <a:pPr marL="171450" indent="-171450">
                <a:buFont typeface="Arial" panose="020B0604020202020204" pitchFamily="34" charset="0"/>
                <a:buChar char="•"/>
              </a:pPr>
              <a:r>
                <a:rPr lang="en-GB" sz="1200" b="1" dirty="0" smtClean="0"/>
                <a:t>Engineered timber- </a:t>
              </a:r>
              <a:r>
                <a:rPr lang="en-GB" sz="1200" dirty="0" smtClean="0"/>
                <a:t>newer buildings may have floors made of applied finishes such as laminate and engineered timber. These need less maintenance and are less likely to be effected by moisture and rot.</a:t>
              </a:r>
              <a:endParaRPr lang="en-GB" sz="1200" dirty="0"/>
            </a:p>
          </p:txBody>
        </p:sp>
        <p:pic>
          <p:nvPicPr>
            <p:cNvPr id="39" name="Picture 38"/>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0119307" y="5190804"/>
              <a:ext cx="1901822" cy="1070726"/>
            </a:xfrm>
            <a:prstGeom prst="rect">
              <a:avLst/>
            </a:prstGeom>
          </p:spPr>
        </p:pic>
        <p:pic>
          <p:nvPicPr>
            <p:cNvPr id="40" name="Picture 39"/>
            <p:cNvPicPr>
              <a:picLocks noChangeAspect="1"/>
            </p:cNvPicPr>
            <p:nvPr/>
          </p:nvPicPr>
          <p:blipFill rotWithShape="1">
            <a:blip r:embed="rId10" cstate="print">
              <a:extLst>
                <a:ext uri="{28A0092B-C50C-407E-A947-70E740481C1C}">
                  <a14:useLocalDpi xmlns:a14="http://schemas.microsoft.com/office/drawing/2010/main" val="0"/>
                </a:ext>
              </a:extLst>
            </a:blip>
            <a:srcRect t="15048" b="27428"/>
            <a:stretch/>
          </p:blipFill>
          <p:spPr>
            <a:xfrm>
              <a:off x="10059054" y="3567781"/>
              <a:ext cx="2022329" cy="1163321"/>
            </a:xfrm>
            <a:prstGeom prst="rect">
              <a:avLst/>
            </a:prstGeom>
          </p:spPr>
        </p:pic>
        <p:sp>
          <p:nvSpPr>
            <p:cNvPr id="41" name="TextBox 40"/>
            <p:cNvSpPr txBox="1"/>
            <p:nvPr/>
          </p:nvSpPr>
          <p:spPr>
            <a:xfrm>
              <a:off x="10059054" y="4730121"/>
              <a:ext cx="2022329" cy="461665"/>
            </a:xfrm>
            <a:prstGeom prst="rect">
              <a:avLst/>
            </a:prstGeom>
            <a:noFill/>
          </p:spPr>
          <p:txBody>
            <a:bodyPr wrap="square" rtlCol="0">
              <a:spAutoFit/>
            </a:bodyPr>
            <a:lstStyle/>
            <a:p>
              <a:r>
                <a:rPr lang="en-GB" sz="1200" dirty="0" smtClean="0">
                  <a:solidFill>
                    <a:srgbClr val="0070C0"/>
                  </a:solidFill>
                </a:rPr>
                <a:t>Beam and Block floor- used in larger buildings</a:t>
              </a:r>
              <a:endParaRPr lang="en-GB" sz="1200" dirty="0">
                <a:solidFill>
                  <a:srgbClr val="0070C0"/>
                </a:solidFill>
              </a:endParaRPr>
            </a:p>
          </p:txBody>
        </p:sp>
        <p:sp>
          <p:nvSpPr>
            <p:cNvPr id="42" name="TextBox 41"/>
            <p:cNvSpPr txBox="1"/>
            <p:nvPr/>
          </p:nvSpPr>
          <p:spPr>
            <a:xfrm>
              <a:off x="10055778" y="6293588"/>
              <a:ext cx="2022329" cy="461665"/>
            </a:xfrm>
            <a:prstGeom prst="rect">
              <a:avLst/>
            </a:prstGeom>
            <a:noFill/>
          </p:spPr>
          <p:txBody>
            <a:bodyPr wrap="square" rtlCol="0">
              <a:spAutoFit/>
            </a:bodyPr>
            <a:lstStyle/>
            <a:p>
              <a:r>
                <a:rPr lang="en-GB" sz="1200" dirty="0" smtClean="0">
                  <a:solidFill>
                    <a:srgbClr val="0070C0"/>
                  </a:solidFill>
                </a:rPr>
                <a:t>Timber suspended floor- used in smaller buildings</a:t>
              </a:r>
              <a:endParaRPr lang="en-GB" sz="1200" dirty="0">
                <a:solidFill>
                  <a:srgbClr val="0070C0"/>
                </a:solidFill>
              </a:endParaRPr>
            </a:p>
          </p:txBody>
        </p:sp>
      </p:grpSp>
      <p:grpSp>
        <p:nvGrpSpPr>
          <p:cNvPr id="3" name="Group 2"/>
          <p:cNvGrpSpPr/>
          <p:nvPr/>
        </p:nvGrpSpPr>
        <p:grpSpPr>
          <a:xfrm>
            <a:off x="6188259" y="125306"/>
            <a:ext cx="5907401" cy="3234746"/>
            <a:chOff x="6188259" y="125306"/>
            <a:chExt cx="5907401" cy="3234746"/>
          </a:xfrm>
        </p:grpSpPr>
        <p:sp>
          <p:nvSpPr>
            <p:cNvPr id="12" name="TextBox 11"/>
            <p:cNvSpPr txBox="1"/>
            <p:nvPr/>
          </p:nvSpPr>
          <p:spPr>
            <a:xfrm>
              <a:off x="6192340" y="125306"/>
              <a:ext cx="5903320" cy="369332"/>
            </a:xfrm>
            <a:prstGeom prst="rect">
              <a:avLst/>
            </a:prstGeom>
            <a:noFill/>
          </p:spPr>
          <p:txBody>
            <a:bodyPr wrap="square" rtlCol="0">
              <a:spAutoFit/>
            </a:bodyPr>
            <a:lstStyle/>
            <a:p>
              <a:r>
                <a:rPr lang="en-GB" u="sng" dirty="0" smtClean="0">
                  <a:latin typeface="Adobe Fan Heiti Std B" panose="020B0700000000000000" pitchFamily="34" charset="-128"/>
                  <a:ea typeface="Adobe Fan Heiti Std B" panose="020B0700000000000000" pitchFamily="34" charset="-128"/>
                </a:rPr>
                <a:t>Walls- Finishes</a:t>
              </a:r>
              <a:endParaRPr lang="en-GB" u="sng" dirty="0">
                <a:latin typeface="Adobe Fan Heiti Std B" panose="020B0700000000000000" pitchFamily="34" charset="-128"/>
                <a:ea typeface="Adobe Fan Heiti Std B" panose="020B0700000000000000" pitchFamily="34" charset="-128"/>
              </a:endParaRPr>
            </a:p>
          </p:txBody>
        </p:sp>
        <p:sp>
          <p:nvSpPr>
            <p:cNvPr id="13" name="Rectangle 12"/>
            <p:cNvSpPr/>
            <p:nvPr/>
          </p:nvSpPr>
          <p:spPr>
            <a:xfrm>
              <a:off x="6192339" y="507721"/>
              <a:ext cx="2572837" cy="2842921"/>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dirty="0"/>
            </a:p>
          </p:txBody>
        </p:sp>
        <p:sp>
          <p:nvSpPr>
            <p:cNvPr id="14" name="Rectangle 13"/>
            <p:cNvSpPr/>
            <p:nvPr/>
          </p:nvSpPr>
          <p:spPr>
            <a:xfrm>
              <a:off x="8861516" y="768882"/>
              <a:ext cx="3234144" cy="2558286"/>
            </a:xfrm>
            <a:prstGeom prst="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TextBox 14"/>
            <p:cNvSpPr txBox="1"/>
            <p:nvPr/>
          </p:nvSpPr>
          <p:spPr>
            <a:xfrm>
              <a:off x="6188259" y="535794"/>
              <a:ext cx="2484657" cy="830997"/>
            </a:xfrm>
            <a:prstGeom prst="rect">
              <a:avLst/>
            </a:prstGeom>
            <a:noFill/>
          </p:spPr>
          <p:txBody>
            <a:bodyPr wrap="square" rtlCol="0">
              <a:spAutoFit/>
            </a:bodyPr>
            <a:lstStyle/>
            <a:p>
              <a:r>
                <a:rPr lang="en-GB" sz="1200" b="1" dirty="0" smtClean="0"/>
                <a:t>Rendering blockwork- </a:t>
              </a:r>
              <a:r>
                <a:rPr lang="en-GB" sz="1200" dirty="0" smtClean="0"/>
                <a:t>this is similar to plastering but is usually placed on the outside of the building and can be given different textures.</a:t>
              </a:r>
              <a:endParaRPr lang="en-GB" sz="1200" dirty="0"/>
            </a:p>
          </p:txBody>
        </p:sp>
        <p:pic>
          <p:nvPicPr>
            <p:cNvPr id="16" name="Picture 15"/>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6273523" y="1458232"/>
              <a:ext cx="2399393" cy="1636919"/>
            </a:xfrm>
            <a:prstGeom prst="rect">
              <a:avLst/>
            </a:prstGeom>
          </p:spPr>
        </p:pic>
        <p:pic>
          <p:nvPicPr>
            <p:cNvPr id="18" name="Picture 17"/>
            <p:cNvPicPr>
              <a:picLocks noChangeAspect="1"/>
            </p:cNvPicPr>
            <p:nvPr/>
          </p:nvPicPr>
          <p:blipFill rotWithShape="1">
            <a:blip r:embed="rId12">
              <a:extLst>
                <a:ext uri="{28A0092B-C50C-407E-A947-70E740481C1C}">
                  <a14:useLocalDpi xmlns:a14="http://schemas.microsoft.com/office/drawing/2010/main" val="0"/>
                </a:ext>
              </a:extLst>
            </a:blip>
            <a:srcRect t="33359" r="54669" b="32617"/>
            <a:stretch/>
          </p:blipFill>
          <p:spPr>
            <a:xfrm>
              <a:off x="8902615" y="2468880"/>
              <a:ext cx="1003385" cy="891172"/>
            </a:xfrm>
            <a:prstGeom prst="rect">
              <a:avLst/>
            </a:prstGeom>
          </p:spPr>
        </p:pic>
        <p:pic>
          <p:nvPicPr>
            <p:cNvPr id="20" name="Picture 19"/>
            <p:cNvPicPr>
              <a:picLocks noChangeAspect="1"/>
            </p:cNvPicPr>
            <p:nvPr/>
          </p:nvPicPr>
          <p:blipFill rotWithShape="1">
            <a:blip r:embed="rId12">
              <a:extLst>
                <a:ext uri="{28A0092B-C50C-407E-A947-70E740481C1C}">
                  <a14:useLocalDpi xmlns:a14="http://schemas.microsoft.com/office/drawing/2010/main" val="0"/>
                </a:ext>
              </a:extLst>
            </a:blip>
            <a:srcRect l="49704" t="33838" b="32409"/>
            <a:stretch/>
          </p:blipFill>
          <p:spPr>
            <a:xfrm>
              <a:off x="10902114" y="1993500"/>
              <a:ext cx="1118407" cy="888147"/>
            </a:xfrm>
            <a:prstGeom prst="rect">
              <a:avLst/>
            </a:prstGeom>
          </p:spPr>
        </p:pic>
        <p:pic>
          <p:nvPicPr>
            <p:cNvPr id="21" name="Picture 20"/>
            <p:cNvPicPr>
              <a:picLocks noChangeAspect="1"/>
            </p:cNvPicPr>
            <p:nvPr/>
          </p:nvPicPr>
          <p:blipFill rotWithShape="1">
            <a:blip r:embed="rId12">
              <a:extLst>
                <a:ext uri="{28A0092B-C50C-407E-A947-70E740481C1C}">
                  <a14:useLocalDpi xmlns:a14="http://schemas.microsoft.com/office/drawing/2010/main" val="0"/>
                </a:ext>
              </a:extLst>
            </a:blip>
            <a:srcRect t="68216" r="33530"/>
            <a:stretch/>
          </p:blipFill>
          <p:spPr>
            <a:xfrm>
              <a:off x="10304569" y="2504619"/>
              <a:ext cx="1317383" cy="745429"/>
            </a:xfrm>
            <a:prstGeom prst="rect">
              <a:avLst/>
            </a:prstGeom>
          </p:spPr>
        </p:pic>
        <p:sp>
          <p:nvSpPr>
            <p:cNvPr id="17" name="TextBox 16"/>
            <p:cNvSpPr txBox="1"/>
            <p:nvPr/>
          </p:nvSpPr>
          <p:spPr>
            <a:xfrm>
              <a:off x="8902615" y="788104"/>
              <a:ext cx="3175493" cy="1384995"/>
            </a:xfrm>
            <a:prstGeom prst="rect">
              <a:avLst/>
            </a:prstGeom>
            <a:solidFill>
              <a:schemeClr val="accent2">
                <a:lumMod val="20000"/>
                <a:lumOff val="80000"/>
              </a:schemeClr>
            </a:solidFill>
          </p:spPr>
          <p:txBody>
            <a:bodyPr wrap="square" rtlCol="0">
              <a:spAutoFit/>
            </a:bodyPr>
            <a:lstStyle/>
            <a:p>
              <a:r>
                <a:rPr lang="en-GB" sz="1200" b="1" dirty="0" smtClean="0"/>
                <a:t>Facing brickwork- </a:t>
              </a:r>
              <a:r>
                <a:rPr lang="en-GB" sz="1200" dirty="0" smtClean="0"/>
                <a:t>usually has various types of joints with pointing. Joints improve the weather proofing and appearance of the brickwork. Weather-struck and bucket handle joints provide better weather resistance, as water can run off. Flush and recessed joints give a better appearance.</a:t>
              </a:r>
              <a:endParaRPr lang="en-GB" sz="1200" dirty="0"/>
            </a:p>
          </p:txBody>
        </p:sp>
        <p:pic>
          <p:nvPicPr>
            <p:cNvPr id="43" name="Picture 42"/>
            <p:cNvPicPr>
              <a:picLocks noChangeAspect="1"/>
            </p:cNvPicPr>
            <p:nvPr/>
          </p:nvPicPr>
          <p:blipFill rotWithShape="1">
            <a:blip r:embed="rId12">
              <a:extLst>
                <a:ext uri="{28A0092B-C50C-407E-A947-70E740481C1C}">
                  <a14:useLocalDpi xmlns:a14="http://schemas.microsoft.com/office/drawing/2010/main" val="0"/>
                </a:ext>
              </a:extLst>
            </a:blip>
            <a:srcRect r="62801" b="68489"/>
            <a:stretch/>
          </p:blipFill>
          <p:spPr>
            <a:xfrm>
              <a:off x="9817606" y="1974526"/>
              <a:ext cx="738889" cy="740651"/>
            </a:xfrm>
            <a:prstGeom prst="rect">
              <a:avLst/>
            </a:prstGeom>
          </p:spPr>
        </p:pic>
      </p:grpSp>
    </p:spTree>
    <p:extLst>
      <p:ext uri="{BB962C8B-B14F-4D97-AF65-F5344CB8AC3E}">
        <p14:creationId xmlns:p14="http://schemas.microsoft.com/office/powerpoint/2010/main" val="32594454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ppt_x"/>
                                          </p:val>
                                        </p:tav>
                                        <p:tav tm="100000">
                                          <p:val>
                                            <p:strVal val="#ppt_x"/>
                                          </p:val>
                                        </p:tav>
                                      </p:tavLst>
                                    </p:anim>
                                    <p:anim calcmode="lin" valueType="num">
                                      <p:cBhvr additive="base">
                                        <p:cTn id="14"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44"/>
                                        </p:tgtEl>
                                        <p:attrNameLst>
                                          <p:attrName>style.visibility</p:attrName>
                                        </p:attrNameLst>
                                      </p:cBhvr>
                                      <p:to>
                                        <p:strVal val="visible"/>
                                      </p:to>
                                    </p:set>
                                    <p:anim calcmode="lin" valueType="num">
                                      <p:cBhvr additive="base">
                                        <p:cTn id="19" dur="500" fill="hold"/>
                                        <p:tgtEl>
                                          <p:spTgt spid="44"/>
                                        </p:tgtEl>
                                        <p:attrNameLst>
                                          <p:attrName>ppt_x</p:attrName>
                                        </p:attrNameLst>
                                      </p:cBhvr>
                                      <p:tavLst>
                                        <p:tav tm="0">
                                          <p:val>
                                            <p:strVal val="#ppt_x"/>
                                          </p:val>
                                        </p:tav>
                                        <p:tav tm="100000">
                                          <p:val>
                                            <p:strVal val="#ppt_x"/>
                                          </p:val>
                                        </p:tav>
                                      </p:tavLst>
                                    </p:anim>
                                    <p:anim calcmode="lin" valueType="num">
                                      <p:cBhvr additive="base">
                                        <p:cTn id="20" dur="500" fill="hold"/>
                                        <p:tgtEl>
                                          <p:spTgt spid="44"/>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45"/>
                                        </p:tgtEl>
                                        <p:attrNameLst>
                                          <p:attrName>style.visibility</p:attrName>
                                        </p:attrNameLst>
                                      </p:cBhvr>
                                      <p:to>
                                        <p:strVal val="visible"/>
                                      </p:to>
                                    </p:set>
                                    <p:anim calcmode="lin" valueType="num">
                                      <p:cBhvr additive="base">
                                        <p:cTn id="25" dur="500" fill="hold"/>
                                        <p:tgtEl>
                                          <p:spTgt spid="45"/>
                                        </p:tgtEl>
                                        <p:attrNameLst>
                                          <p:attrName>ppt_x</p:attrName>
                                        </p:attrNameLst>
                                      </p:cBhvr>
                                      <p:tavLst>
                                        <p:tav tm="0">
                                          <p:val>
                                            <p:strVal val="#ppt_x"/>
                                          </p:val>
                                        </p:tav>
                                        <p:tav tm="100000">
                                          <p:val>
                                            <p:strVal val="#ppt_x"/>
                                          </p:val>
                                        </p:tav>
                                      </p:tavLst>
                                    </p:anim>
                                    <p:anim calcmode="lin" valueType="num">
                                      <p:cBhvr additive="base">
                                        <p:cTn id="26" dur="500" fill="hold"/>
                                        <p:tgtEl>
                                          <p:spTgt spid="4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5" name="Straight Connector 4"/>
          <p:cNvCxnSpPr>
            <a:stCxn id="4" idx="0"/>
            <a:endCxn id="4" idx="2"/>
          </p:cNvCxnSpPr>
          <p:nvPr/>
        </p:nvCxnSpPr>
        <p:spPr>
          <a:xfrm>
            <a:off x="6096000" y="0"/>
            <a:ext cx="0" cy="6858000"/>
          </a:xfrm>
          <a:prstGeom prst="line">
            <a:avLst/>
          </a:prstGeom>
          <a:ln>
            <a:solidFill>
              <a:schemeClr val="tx1"/>
            </a:solidFill>
          </a:ln>
        </p:spPr>
        <p:style>
          <a:lnRef idx="1">
            <a:schemeClr val="dk1"/>
          </a:lnRef>
          <a:fillRef idx="0">
            <a:schemeClr val="dk1"/>
          </a:fillRef>
          <a:effectRef idx="0">
            <a:schemeClr val="dk1"/>
          </a:effectRef>
          <a:fontRef idx="minor">
            <a:schemeClr val="tx1"/>
          </a:fontRef>
        </p:style>
      </p:cxnSp>
      <p:cxnSp>
        <p:nvCxnSpPr>
          <p:cNvPr id="6" name="Straight Connector 5"/>
          <p:cNvCxnSpPr>
            <a:stCxn id="4" idx="1"/>
            <a:endCxn id="4" idx="3"/>
          </p:cNvCxnSpPr>
          <p:nvPr/>
        </p:nvCxnSpPr>
        <p:spPr>
          <a:xfrm>
            <a:off x="0" y="3429000"/>
            <a:ext cx="12192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nvGrpSpPr>
          <p:cNvPr id="2" name="Group 1"/>
          <p:cNvGrpSpPr/>
          <p:nvPr/>
        </p:nvGrpSpPr>
        <p:grpSpPr>
          <a:xfrm>
            <a:off x="96340" y="70191"/>
            <a:ext cx="7292337" cy="3254306"/>
            <a:chOff x="96340" y="70191"/>
            <a:chExt cx="7292337" cy="3254306"/>
          </a:xfrm>
        </p:grpSpPr>
        <p:sp>
          <p:nvSpPr>
            <p:cNvPr id="7" name="TextBox 6"/>
            <p:cNvSpPr txBox="1"/>
            <p:nvPr/>
          </p:nvSpPr>
          <p:spPr>
            <a:xfrm>
              <a:off x="1485357" y="70191"/>
              <a:ext cx="5903320" cy="369332"/>
            </a:xfrm>
            <a:prstGeom prst="rect">
              <a:avLst/>
            </a:prstGeom>
            <a:noFill/>
          </p:spPr>
          <p:txBody>
            <a:bodyPr wrap="square" rtlCol="0">
              <a:spAutoFit/>
            </a:bodyPr>
            <a:lstStyle/>
            <a:p>
              <a:r>
                <a:rPr lang="en-GB" u="sng" dirty="0" smtClean="0">
                  <a:latin typeface="Adobe Fan Heiti Std B" panose="020B0700000000000000" pitchFamily="34" charset="-128"/>
                  <a:ea typeface="Adobe Fan Heiti Std B" panose="020B0700000000000000" pitchFamily="34" charset="-128"/>
                </a:rPr>
                <a:t>Floors- Finishes and Components</a:t>
              </a:r>
              <a:endParaRPr lang="en-GB" u="sng" dirty="0">
                <a:latin typeface="Adobe Fan Heiti Std B" panose="020B0700000000000000" pitchFamily="34" charset="-128"/>
                <a:ea typeface="Adobe Fan Heiti Std B" panose="020B0700000000000000" pitchFamily="34" charset="-128"/>
              </a:endParaRPr>
            </a:p>
          </p:txBody>
        </p:sp>
        <p:sp>
          <p:nvSpPr>
            <p:cNvPr id="8" name="TextBox 7"/>
            <p:cNvSpPr txBox="1"/>
            <p:nvPr/>
          </p:nvSpPr>
          <p:spPr>
            <a:xfrm>
              <a:off x="96340" y="500562"/>
              <a:ext cx="3359325" cy="1938992"/>
            </a:xfrm>
            <a:prstGeom prst="rect">
              <a:avLst/>
            </a:prstGeom>
            <a:noFill/>
          </p:spPr>
          <p:txBody>
            <a:bodyPr wrap="square" rtlCol="0">
              <a:spAutoFit/>
            </a:bodyPr>
            <a:lstStyle/>
            <a:p>
              <a:r>
                <a:rPr lang="en-GB" sz="1200" dirty="0" smtClean="0"/>
                <a:t>Solid floors can be finished in </a:t>
              </a:r>
              <a:r>
                <a:rPr lang="en-GB" sz="1200" b="1" dirty="0" smtClean="0"/>
                <a:t>screed</a:t>
              </a:r>
              <a:r>
                <a:rPr lang="en-GB" sz="1200" dirty="0" smtClean="0"/>
                <a:t>, which provides a level and even surface. Additional floor finishes such as carpets can be laid on top of this.</a:t>
              </a:r>
            </a:p>
            <a:p>
              <a:endParaRPr lang="en-GB" sz="1200" dirty="0" smtClean="0"/>
            </a:p>
            <a:p>
              <a:r>
                <a:rPr lang="en-GB" sz="1200" dirty="0" smtClean="0"/>
                <a:t>Floors could be finished using ordinary </a:t>
              </a:r>
              <a:r>
                <a:rPr lang="en-GB" sz="1200" b="1" dirty="0" smtClean="0"/>
                <a:t>chipboard</a:t>
              </a:r>
              <a:r>
                <a:rPr lang="en-GB" sz="1200" dirty="0" smtClean="0"/>
                <a:t>, moisture-resistant chipboard or softwood. A wooden board called a</a:t>
              </a:r>
              <a:r>
                <a:rPr lang="en-GB" sz="1200" b="1" dirty="0" smtClean="0"/>
                <a:t> skirting board </a:t>
              </a:r>
              <a:r>
                <a:rPr lang="en-GB" sz="1200" dirty="0" smtClean="0"/>
                <a:t>is provided along the bottom of the wall. This is used to make the joint between the wall and a floor look more attractive and protects the wall base as well.</a:t>
              </a:r>
              <a:endParaRPr lang="en-GB" sz="1200" dirty="0"/>
            </a:p>
          </p:txBody>
        </p:sp>
        <p:sp>
          <p:nvSpPr>
            <p:cNvPr id="9" name="TextBox 8"/>
            <p:cNvSpPr txBox="1"/>
            <p:nvPr/>
          </p:nvSpPr>
          <p:spPr>
            <a:xfrm>
              <a:off x="3346321" y="1728111"/>
              <a:ext cx="2632459" cy="1569660"/>
            </a:xfrm>
            <a:prstGeom prst="rect">
              <a:avLst/>
            </a:prstGeom>
            <a:noFill/>
          </p:spPr>
          <p:txBody>
            <a:bodyPr wrap="square" rtlCol="0">
              <a:spAutoFit/>
            </a:bodyPr>
            <a:lstStyle/>
            <a:p>
              <a:pPr algn="r"/>
              <a:r>
                <a:rPr lang="en-GB" sz="1200" dirty="0" smtClean="0"/>
                <a:t>The floor is made up of joists or beams suspended between supporting walls which support the load from the floor. Joists are supported by the walls. They can either rest on the wall or be connected using special components called hangers. These are attached to the side of a wall and receive the joists.</a:t>
              </a:r>
              <a:endParaRPr lang="en-GB" sz="1200" dirty="0"/>
            </a:p>
          </p:txBody>
        </p:sp>
        <p:pic>
          <p:nvPicPr>
            <p:cNvPr id="10" name="Picture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796756" y="500326"/>
              <a:ext cx="1991714" cy="1219417"/>
            </a:xfrm>
            <a:prstGeom prst="rect">
              <a:avLst/>
            </a:prstGeom>
          </p:spPr>
        </p:pic>
        <p:pic>
          <p:nvPicPr>
            <p:cNvPr id="11" name="Picture 10"/>
            <p:cNvPicPr>
              <a:picLocks noChangeAspect="1"/>
            </p:cNvPicPr>
            <p:nvPr/>
          </p:nvPicPr>
          <p:blipFill rotWithShape="1">
            <a:blip r:embed="rId3" cstate="print">
              <a:extLst>
                <a:ext uri="{28A0092B-C50C-407E-A947-70E740481C1C}">
                  <a14:useLocalDpi xmlns:a14="http://schemas.microsoft.com/office/drawing/2010/main" val="0"/>
                </a:ext>
              </a:extLst>
            </a:blip>
            <a:srcRect t="35238"/>
            <a:stretch/>
          </p:blipFill>
          <p:spPr>
            <a:xfrm>
              <a:off x="305345" y="2474667"/>
              <a:ext cx="2816677" cy="849830"/>
            </a:xfrm>
            <a:prstGeom prst="rect">
              <a:avLst/>
            </a:prstGeom>
          </p:spPr>
        </p:pic>
      </p:grpSp>
      <p:grpSp>
        <p:nvGrpSpPr>
          <p:cNvPr id="27" name="Group 26"/>
          <p:cNvGrpSpPr/>
          <p:nvPr/>
        </p:nvGrpSpPr>
        <p:grpSpPr>
          <a:xfrm>
            <a:off x="6199411" y="65915"/>
            <a:ext cx="5923715" cy="3294579"/>
            <a:chOff x="6199411" y="65915"/>
            <a:chExt cx="5923715" cy="3294579"/>
          </a:xfrm>
        </p:grpSpPr>
        <p:sp>
          <p:nvSpPr>
            <p:cNvPr id="18" name="Rectangle 17"/>
            <p:cNvSpPr/>
            <p:nvPr/>
          </p:nvSpPr>
          <p:spPr>
            <a:xfrm>
              <a:off x="6213007" y="3021077"/>
              <a:ext cx="2834750" cy="276999"/>
            </a:xfrm>
            <a:prstGeom prst="rect">
              <a:avLst/>
            </a:prstGeom>
          </p:spPr>
          <p:txBody>
            <a:bodyPr wrap="none">
              <a:spAutoFit/>
            </a:bodyPr>
            <a:lstStyle/>
            <a:p>
              <a:pPr marL="171450" indent="-171450">
                <a:buFont typeface="Arial" panose="020B0604020202020204" pitchFamily="34" charset="0"/>
                <a:buChar char="•"/>
              </a:pPr>
              <a:r>
                <a:rPr lang="en-GB" sz="1200" dirty="0"/>
                <a:t>Provide extra accommodation or space.</a:t>
              </a:r>
            </a:p>
          </p:txBody>
        </p:sp>
        <p:grpSp>
          <p:nvGrpSpPr>
            <p:cNvPr id="25" name="Group 24"/>
            <p:cNvGrpSpPr/>
            <p:nvPr/>
          </p:nvGrpSpPr>
          <p:grpSpPr>
            <a:xfrm>
              <a:off x="6199411" y="65915"/>
              <a:ext cx="5923715" cy="3294579"/>
              <a:chOff x="6199411" y="65915"/>
              <a:chExt cx="5923715" cy="3294579"/>
            </a:xfrm>
          </p:grpSpPr>
          <p:sp>
            <p:nvSpPr>
              <p:cNvPr id="15" name="Rectangle 14"/>
              <p:cNvSpPr/>
              <p:nvPr/>
            </p:nvSpPr>
            <p:spPr>
              <a:xfrm>
                <a:off x="6213007" y="1900210"/>
                <a:ext cx="2448555" cy="276999"/>
              </a:xfrm>
              <a:prstGeom prst="rect">
                <a:avLst/>
              </a:prstGeom>
            </p:spPr>
            <p:txBody>
              <a:bodyPr wrap="none">
                <a:spAutoFit/>
              </a:bodyPr>
              <a:lstStyle/>
              <a:p>
                <a:pPr marL="171450" indent="-171450">
                  <a:buFont typeface="Arial" panose="020B0604020202020204" pitchFamily="34" charset="0"/>
                  <a:buChar char="•"/>
                </a:pPr>
                <a:r>
                  <a:rPr lang="en-GB" sz="1200" dirty="0"/>
                  <a:t>Make the structure weatherproof</a:t>
                </a:r>
              </a:p>
            </p:txBody>
          </p:sp>
          <p:grpSp>
            <p:nvGrpSpPr>
              <p:cNvPr id="3" name="Group 2"/>
              <p:cNvGrpSpPr/>
              <p:nvPr/>
            </p:nvGrpSpPr>
            <p:grpSpPr>
              <a:xfrm>
                <a:off x="6199411" y="65915"/>
                <a:ext cx="5923715" cy="3294579"/>
                <a:chOff x="6199411" y="65915"/>
                <a:chExt cx="5923715" cy="3294579"/>
              </a:xfrm>
            </p:grpSpPr>
            <p:sp>
              <p:nvSpPr>
                <p:cNvPr id="12" name="TextBox 11"/>
                <p:cNvSpPr txBox="1"/>
                <p:nvPr/>
              </p:nvSpPr>
              <p:spPr>
                <a:xfrm>
                  <a:off x="6199411" y="65915"/>
                  <a:ext cx="5903320" cy="369332"/>
                </a:xfrm>
                <a:prstGeom prst="rect">
                  <a:avLst/>
                </a:prstGeom>
                <a:noFill/>
              </p:spPr>
              <p:txBody>
                <a:bodyPr wrap="square" rtlCol="0">
                  <a:spAutoFit/>
                </a:bodyPr>
                <a:lstStyle/>
                <a:p>
                  <a:r>
                    <a:rPr lang="en-GB" u="sng" dirty="0" smtClean="0">
                      <a:latin typeface="Adobe Fan Heiti Std B" panose="020B0700000000000000" pitchFamily="34" charset="-128"/>
                      <a:ea typeface="Adobe Fan Heiti Std B" panose="020B0700000000000000" pitchFamily="34" charset="-128"/>
                    </a:rPr>
                    <a:t>Roofs</a:t>
                  </a:r>
                  <a:endParaRPr lang="en-GB" u="sng" dirty="0">
                    <a:latin typeface="Adobe Fan Heiti Std B" panose="020B0700000000000000" pitchFamily="34" charset="-128"/>
                    <a:ea typeface="Adobe Fan Heiti Std B" panose="020B0700000000000000" pitchFamily="34" charset="-128"/>
                  </a:endParaRPr>
                </a:p>
              </p:txBody>
            </p:sp>
            <p:sp>
              <p:nvSpPr>
                <p:cNvPr id="13" name="Rectangle 12"/>
                <p:cNvSpPr/>
                <p:nvPr/>
              </p:nvSpPr>
              <p:spPr>
                <a:xfrm>
                  <a:off x="6206481" y="382995"/>
                  <a:ext cx="2944590" cy="1200329"/>
                </a:xfrm>
                <a:prstGeom prst="rect">
                  <a:avLst/>
                </a:prstGeom>
              </p:spPr>
              <p:txBody>
                <a:bodyPr wrap="square">
                  <a:spAutoFit/>
                </a:bodyPr>
                <a:lstStyle/>
                <a:p>
                  <a:r>
                    <a:rPr lang="en-GB" sz="1200" b="1" dirty="0"/>
                    <a:t>Function of a roof</a:t>
                  </a:r>
                </a:p>
                <a:p>
                  <a:r>
                    <a:rPr lang="en-GB" sz="1200" dirty="0"/>
                    <a:t>Roofs are designed and constructed to be able to support their own weight as well as resist loads due to their finishes and other loads such as snow and wind. A roof should be able to:</a:t>
                  </a:r>
                </a:p>
              </p:txBody>
            </p:sp>
            <p:sp>
              <p:nvSpPr>
                <p:cNvPr id="14" name="Rectangle 13"/>
                <p:cNvSpPr/>
                <p:nvPr/>
              </p:nvSpPr>
              <p:spPr>
                <a:xfrm>
                  <a:off x="6208105" y="1492136"/>
                  <a:ext cx="3497597" cy="461665"/>
                </a:xfrm>
                <a:prstGeom prst="rect">
                  <a:avLst/>
                </a:prstGeom>
              </p:spPr>
              <p:txBody>
                <a:bodyPr wrap="square">
                  <a:spAutoFit/>
                </a:bodyPr>
                <a:lstStyle/>
                <a:p>
                  <a:pPr marL="171450" indent="-171450">
                    <a:buFont typeface="Arial" panose="020B0604020202020204" pitchFamily="34" charset="0"/>
                    <a:buChar char="•"/>
                  </a:pPr>
                  <a:r>
                    <a:rPr lang="en-GB" sz="1200" dirty="0"/>
                    <a:t>Discharge rainfall away from the building, usually through overhanging eaves and guttering.</a:t>
                  </a:r>
                </a:p>
              </p:txBody>
            </p:sp>
            <p:sp>
              <p:nvSpPr>
                <p:cNvPr id="16" name="Rectangle 15"/>
                <p:cNvSpPr/>
                <p:nvPr/>
              </p:nvSpPr>
              <p:spPr>
                <a:xfrm>
                  <a:off x="6213007" y="2108903"/>
                  <a:ext cx="3153062" cy="646331"/>
                </a:xfrm>
                <a:prstGeom prst="rect">
                  <a:avLst/>
                </a:prstGeom>
              </p:spPr>
              <p:txBody>
                <a:bodyPr wrap="square">
                  <a:spAutoFit/>
                </a:bodyPr>
                <a:lstStyle/>
                <a:p>
                  <a:pPr marL="171450" indent="-171450">
                    <a:buFont typeface="Arial" panose="020B0604020202020204" pitchFamily="34" charset="0"/>
                    <a:buChar char="•"/>
                  </a:pPr>
                  <a:r>
                    <a:rPr lang="en-GB" sz="1200" dirty="0"/>
                    <a:t>Provide a recreational area in the case of green roofs (roofs covered in grass and plants)</a:t>
                  </a:r>
                </a:p>
              </p:txBody>
            </p:sp>
            <p:sp>
              <p:nvSpPr>
                <p:cNvPr id="17" name="Rectangle 16"/>
                <p:cNvSpPr/>
                <p:nvPr/>
              </p:nvSpPr>
              <p:spPr>
                <a:xfrm>
                  <a:off x="6211145" y="2677426"/>
                  <a:ext cx="3006877" cy="461665"/>
                </a:xfrm>
                <a:prstGeom prst="rect">
                  <a:avLst/>
                </a:prstGeom>
              </p:spPr>
              <p:txBody>
                <a:bodyPr wrap="square">
                  <a:spAutoFit/>
                </a:bodyPr>
                <a:lstStyle/>
                <a:p>
                  <a:pPr marL="171450" indent="-171450">
                    <a:buFont typeface="Arial" panose="020B0604020202020204" pitchFamily="34" charset="0"/>
                    <a:buChar char="•"/>
                  </a:pPr>
                  <a:r>
                    <a:rPr lang="en-GB" sz="1200" dirty="0"/>
                    <a:t>Be aesthetically pleasing, through the use of roof tiles and finishes</a:t>
                  </a:r>
                </a:p>
              </p:txBody>
            </p:sp>
            <p:pic>
              <p:nvPicPr>
                <p:cNvPr id="19" name="Picture 1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501156" y="774139"/>
                  <a:ext cx="1621970" cy="1026707"/>
                </a:xfrm>
                <a:prstGeom prst="rect">
                  <a:avLst/>
                </a:prstGeom>
              </p:spPr>
            </p:pic>
            <p:pic>
              <p:nvPicPr>
                <p:cNvPr id="20" name="Picture 1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145657" y="282613"/>
                  <a:ext cx="1365145" cy="910684"/>
                </a:xfrm>
                <a:prstGeom prst="rect">
                  <a:avLst/>
                </a:prstGeom>
              </p:spPr>
            </p:pic>
            <p:pic>
              <p:nvPicPr>
                <p:cNvPr id="21" name="Picture 20"/>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9532002" y="1293680"/>
                  <a:ext cx="1465462" cy="957308"/>
                </a:xfrm>
                <a:prstGeom prst="rect">
                  <a:avLst/>
                </a:prstGeom>
              </p:spPr>
            </p:pic>
            <p:pic>
              <p:nvPicPr>
                <p:cNvPr id="22" name="Picture 21"/>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0588285" y="2261007"/>
                  <a:ext cx="1514445" cy="1099487"/>
                </a:xfrm>
                <a:prstGeom prst="rect">
                  <a:avLst/>
                </a:prstGeom>
              </p:spPr>
            </p:pic>
            <p:pic>
              <p:nvPicPr>
                <p:cNvPr id="23" name="Picture 22"/>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9151071" y="2275187"/>
                  <a:ext cx="1449294" cy="1052980"/>
                </a:xfrm>
                <a:prstGeom prst="rect">
                  <a:avLst/>
                </a:prstGeom>
              </p:spPr>
            </p:pic>
          </p:grpSp>
        </p:grpSp>
      </p:grpSp>
      <p:grpSp>
        <p:nvGrpSpPr>
          <p:cNvPr id="28" name="Group 27"/>
          <p:cNvGrpSpPr/>
          <p:nvPr/>
        </p:nvGrpSpPr>
        <p:grpSpPr>
          <a:xfrm>
            <a:off x="82200" y="3560230"/>
            <a:ext cx="5917460" cy="3220653"/>
            <a:chOff x="82200" y="3560230"/>
            <a:chExt cx="5917460" cy="3220653"/>
          </a:xfrm>
        </p:grpSpPr>
        <p:sp>
          <p:nvSpPr>
            <p:cNvPr id="24" name="TextBox 23"/>
            <p:cNvSpPr txBox="1"/>
            <p:nvPr/>
          </p:nvSpPr>
          <p:spPr>
            <a:xfrm>
              <a:off x="82200" y="3560230"/>
              <a:ext cx="5903320" cy="369332"/>
            </a:xfrm>
            <a:prstGeom prst="rect">
              <a:avLst/>
            </a:prstGeom>
            <a:noFill/>
          </p:spPr>
          <p:txBody>
            <a:bodyPr wrap="square" rtlCol="0">
              <a:spAutoFit/>
            </a:bodyPr>
            <a:lstStyle/>
            <a:p>
              <a:r>
                <a:rPr lang="en-GB" u="sng" dirty="0" smtClean="0">
                  <a:latin typeface="Adobe Fan Heiti Std B" panose="020B0700000000000000" pitchFamily="34" charset="-128"/>
                  <a:ea typeface="Adobe Fan Heiti Std B" panose="020B0700000000000000" pitchFamily="34" charset="-128"/>
                </a:rPr>
                <a:t>Details of roofs</a:t>
              </a:r>
              <a:endParaRPr lang="en-GB" u="sng" dirty="0">
                <a:latin typeface="Adobe Fan Heiti Std B" panose="020B0700000000000000" pitchFamily="34" charset="-128"/>
                <a:ea typeface="Adobe Fan Heiti Std B" panose="020B0700000000000000" pitchFamily="34" charset="-128"/>
              </a:endParaRPr>
            </a:p>
          </p:txBody>
        </p:sp>
        <p:sp>
          <p:nvSpPr>
            <p:cNvPr id="26" name="Rectangle 25"/>
            <p:cNvSpPr/>
            <p:nvPr/>
          </p:nvSpPr>
          <p:spPr>
            <a:xfrm>
              <a:off x="96340" y="3885081"/>
              <a:ext cx="2778034" cy="857724"/>
            </a:xfrm>
            <a:prstGeom prst="rect">
              <a:avLst/>
            </a:prstGeom>
          </p:spPr>
          <p:txBody>
            <a:bodyPr wrap="square">
              <a:spAutoFit/>
            </a:bodyPr>
            <a:lstStyle/>
            <a:p>
              <a:r>
                <a:rPr lang="en-GB" sz="1200" dirty="0"/>
                <a:t>A roof can be constructed as flat or pitched. Types of pitched roofs can include lean-to, mono pitch, double pitch, gable end and hipped end.</a:t>
              </a:r>
            </a:p>
          </p:txBody>
        </p:sp>
        <p:pic>
          <p:nvPicPr>
            <p:cNvPr id="31" name="Picture 30"/>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211189" y="4799696"/>
              <a:ext cx="3263784" cy="1937872"/>
            </a:xfrm>
            <a:prstGeom prst="rect">
              <a:avLst/>
            </a:prstGeom>
          </p:spPr>
        </p:pic>
        <p:sp>
          <p:nvSpPr>
            <p:cNvPr id="32" name="TextBox 31"/>
            <p:cNvSpPr txBox="1"/>
            <p:nvPr/>
          </p:nvSpPr>
          <p:spPr>
            <a:xfrm>
              <a:off x="3749040" y="5395888"/>
              <a:ext cx="2250620" cy="1384995"/>
            </a:xfrm>
            <a:prstGeom prst="rect">
              <a:avLst/>
            </a:prstGeom>
            <a:noFill/>
          </p:spPr>
          <p:txBody>
            <a:bodyPr wrap="square" rtlCol="0">
              <a:spAutoFit/>
            </a:bodyPr>
            <a:lstStyle/>
            <a:p>
              <a:r>
                <a:rPr lang="en-GB" sz="1200" dirty="0" smtClean="0"/>
                <a:t>Roofers install roofing battens (rafters), attach the roofing felt and tile the roof. Roofing work starts quite early in the construction stage so that it is weatherproof before work begins inside.</a:t>
              </a:r>
              <a:endParaRPr lang="en-GB" sz="1200" dirty="0"/>
            </a:p>
          </p:txBody>
        </p:sp>
        <p:pic>
          <p:nvPicPr>
            <p:cNvPr id="33" name="Picture 32"/>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3397135" y="3594212"/>
              <a:ext cx="2581859" cy="1676373"/>
            </a:xfrm>
            <a:prstGeom prst="rect">
              <a:avLst/>
            </a:prstGeom>
          </p:spPr>
        </p:pic>
      </p:grpSp>
      <p:grpSp>
        <p:nvGrpSpPr>
          <p:cNvPr id="29" name="Group 28"/>
          <p:cNvGrpSpPr/>
          <p:nvPr/>
        </p:nvGrpSpPr>
        <p:grpSpPr>
          <a:xfrm>
            <a:off x="6219806" y="3555423"/>
            <a:ext cx="5972998" cy="3309519"/>
            <a:chOff x="6219806" y="3555423"/>
            <a:chExt cx="5972998" cy="3309519"/>
          </a:xfrm>
        </p:grpSpPr>
        <p:sp>
          <p:nvSpPr>
            <p:cNvPr id="34" name="TextBox 33"/>
            <p:cNvSpPr txBox="1"/>
            <p:nvPr/>
          </p:nvSpPr>
          <p:spPr>
            <a:xfrm>
              <a:off x="6219806" y="3555423"/>
              <a:ext cx="5903320" cy="369332"/>
            </a:xfrm>
            <a:prstGeom prst="rect">
              <a:avLst/>
            </a:prstGeom>
            <a:noFill/>
          </p:spPr>
          <p:txBody>
            <a:bodyPr wrap="square" rtlCol="0">
              <a:spAutoFit/>
            </a:bodyPr>
            <a:lstStyle/>
            <a:p>
              <a:r>
                <a:rPr lang="en-GB" u="sng" dirty="0" smtClean="0">
                  <a:latin typeface="Adobe Fan Heiti Std B" panose="020B0700000000000000" pitchFamily="34" charset="-128"/>
                  <a:ea typeface="Adobe Fan Heiti Std B" panose="020B0700000000000000" pitchFamily="34" charset="-128"/>
                </a:rPr>
                <a:t>Comparison of Flat and Pitched Roofs</a:t>
              </a:r>
              <a:endParaRPr lang="en-GB" u="sng" dirty="0">
                <a:latin typeface="Adobe Fan Heiti Std B" panose="020B0700000000000000" pitchFamily="34" charset="-128"/>
                <a:ea typeface="Adobe Fan Heiti Std B" panose="020B0700000000000000" pitchFamily="34" charset="-128"/>
              </a:endParaRPr>
            </a:p>
          </p:txBody>
        </p:sp>
        <p:sp>
          <p:nvSpPr>
            <p:cNvPr id="37" name="Rectangle 36"/>
            <p:cNvSpPr/>
            <p:nvPr/>
          </p:nvSpPr>
          <p:spPr>
            <a:xfrm>
              <a:off x="6219806" y="3971842"/>
              <a:ext cx="3193576" cy="2893100"/>
            </a:xfrm>
            <a:prstGeom prst="rect">
              <a:avLst/>
            </a:prstGeom>
          </p:spPr>
          <p:txBody>
            <a:bodyPr wrap="square">
              <a:spAutoFit/>
            </a:bodyPr>
            <a:lstStyle/>
            <a:p>
              <a:pPr algn="ctr"/>
              <a:r>
                <a:rPr lang="en-GB" sz="1400" b="1" dirty="0" smtClean="0"/>
                <a:t>Flat Roof</a:t>
              </a:r>
            </a:p>
            <a:p>
              <a:pPr algn="ctr"/>
              <a:r>
                <a:rPr lang="en-GB" sz="1200" b="1" u="sng" dirty="0" smtClean="0">
                  <a:solidFill>
                    <a:srgbClr val="00B050"/>
                  </a:solidFill>
                </a:rPr>
                <a:t>Advantages</a:t>
              </a:r>
            </a:p>
            <a:p>
              <a:pPr marL="171450" indent="-171450" algn="ctr">
                <a:buFont typeface="Arial" panose="020B0604020202020204" pitchFamily="34" charset="0"/>
                <a:buChar char="•"/>
              </a:pPr>
              <a:r>
                <a:rPr lang="en-GB" sz="1200" dirty="0" smtClean="0">
                  <a:solidFill>
                    <a:srgbClr val="00B050"/>
                  </a:solidFill>
                </a:rPr>
                <a:t>Aesthetically </a:t>
              </a:r>
              <a:r>
                <a:rPr lang="en-GB" sz="1200" dirty="0">
                  <a:solidFill>
                    <a:srgbClr val="00B050"/>
                  </a:solidFill>
                </a:rPr>
                <a:t>pleasing.</a:t>
              </a:r>
            </a:p>
            <a:p>
              <a:pPr marL="171450" indent="-171450" algn="ctr">
                <a:buFont typeface="Arial" panose="020B0604020202020204" pitchFamily="34" charset="0"/>
                <a:buChar char="•"/>
              </a:pPr>
              <a:r>
                <a:rPr lang="en-GB" sz="1200" dirty="0">
                  <a:solidFill>
                    <a:srgbClr val="00B050"/>
                  </a:solidFill>
                </a:rPr>
                <a:t>Provides parapet feature in the building (like a balcony).</a:t>
              </a:r>
            </a:p>
            <a:p>
              <a:pPr marL="171450" indent="-171450" algn="ctr">
                <a:buFont typeface="Arial" panose="020B0604020202020204" pitchFamily="34" charset="0"/>
                <a:buChar char="•"/>
              </a:pPr>
              <a:r>
                <a:rPr lang="en-GB" sz="1200" dirty="0">
                  <a:solidFill>
                    <a:srgbClr val="00B050"/>
                  </a:solidFill>
                </a:rPr>
                <a:t>Ease of maintenance.</a:t>
              </a:r>
            </a:p>
            <a:p>
              <a:pPr marL="171450" indent="-171450" algn="ctr">
                <a:buFont typeface="Arial" panose="020B0604020202020204" pitchFamily="34" charset="0"/>
                <a:buChar char="•"/>
              </a:pPr>
              <a:r>
                <a:rPr lang="en-GB" sz="1200" dirty="0">
                  <a:solidFill>
                    <a:srgbClr val="00B050"/>
                  </a:solidFill>
                </a:rPr>
                <a:t>Forms recreational areas</a:t>
              </a:r>
              <a:r>
                <a:rPr lang="en-GB" sz="1200" dirty="0" smtClean="0">
                  <a:solidFill>
                    <a:srgbClr val="00B050"/>
                  </a:solidFill>
                </a:rPr>
                <a:t>.</a:t>
              </a:r>
            </a:p>
            <a:p>
              <a:pPr marL="171450" indent="-171450" algn="ctr">
                <a:buFont typeface="Arial" panose="020B0604020202020204" pitchFamily="34" charset="0"/>
                <a:buChar char="•"/>
              </a:pPr>
              <a:endParaRPr lang="en-GB" sz="1200" dirty="0">
                <a:solidFill>
                  <a:srgbClr val="00B050"/>
                </a:solidFill>
              </a:endParaRPr>
            </a:p>
            <a:p>
              <a:pPr algn="ctr"/>
              <a:r>
                <a:rPr lang="en-GB" sz="1200" b="1" u="sng" dirty="0" smtClean="0">
                  <a:solidFill>
                    <a:srgbClr val="FF0000"/>
                  </a:solidFill>
                </a:rPr>
                <a:t>Disadvantages</a:t>
              </a:r>
            </a:p>
            <a:p>
              <a:pPr marL="171450" indent="-171450" algn="ctr">
                <a:buFont typeface="Arial" panose="020B0604020202020204" pitchFamily="34" charset="0"/>
                <a:buChar char="•"/>
              </a:pPr>
              <a:r>
                <a:rPr lang="en-GB" sz="1200" dirty="0">
                  <a:solidFill>
                    <a:srgbClr val="FF0000"/>
                  </a:solidFill>
                </a:rPr>
                <a:t>Water run-off may be difficult, causing puddles on the roof.</a:t>
              </a:r>
            </a:p>
            <a:p>
              <a:pPr marL="171450" indent="-171450" algn="ctr">
                <a:buFont typeface="Arial" panose="020B0604020202020204" pitchFamily="34" charset="0"/>
                <a:buChar char="•"/>
              </a:pPr>
              <a:r>
                <a:rPr lang="en-GB" sz="1200" dirty="0">
                  <a:solidFill>
                    <a:srgbClr val="FF0000"/>
                  </a:solidFill>
                </a:rPr>
                <a:t>Solar reflective paint required, which needs to be maintained.</a:t>
              </a:r>
            </a:p>
            <a:p>
              <a:pPr marL="171450" indent="-171450" algn="ctr">
                <a:buFont typeface="Arial" panose="020B0604020202020204" pitchFamily="34" charset="0"/>
                <a:buChar char="•"/>
              </a:pPr>
              <a:r>
                <a:rPr lang="en-GB" sz="1200" dirty="0">
                  <a:solidFill>
                    <a:srgbClr val="FF0000"/>
                  </a:solidFill>
                </a:rPr>
                <a:t>Extra hardwearing surfaces might be needed</a:t>
              </a:r>
              <a:r>
                <a:rPr lang="en-GB" sz="1200" dirty="0"/>
                <a:t>.</a:t>
              </a:r>
            </a:p>
            <a:p>
              <a:endParaRPr lang="en-GB" sz="1200" b="1" u="sng" dirty="0">
                <a:solidFill>
                  <a:srgbClr val="FF0000"/>
                </a:solidFill>
              </a:endParaRPr>
            </a:p>
          </p:txBody>
        </p:sp>
        <p:sp>
          <p:nvSpPr>
            <p:cNvPr id="39" name="Rectangle 38"/>
            <p:cNvSpPr/>
            <p:nvPr/>
          </p:nvSpPr>
          <p:spPr>
            <a:xfrm>
              <a:off x="9575387" y="3973153"/>
              <a:ext cx="2169280" cy="1415772"/>
            </a:xfrm>
            <a:prstGeom prst="rect">
              <a:avLst/>
            </a:prstGeom>
          </p:spPr>
          <p:txBody>
            <a:bodyPr wrap="square">
              <a:spAutoFit/>
            </a:bodyPr>
            <a:lstStyle/>
            <a:p>
              <a:pPr algn="ctr"/>
              <a:r>
                <a:rPr lang="en-GB" sz="1400" b="1" dirty="0" smtClean="0"/>
                <a:t>Pitched Roof</a:t>
              </a:r>
            </a:p>
            <a:p>
              <a:pPr algn="ctr"/>
              <a:r>
                <a:rPr lang="en-GB" sz="1200" b="1" u="sng" dirty="0" smtClean="0">
                  <a:solidFill>
                    <a:srgbClr val="00B050"/>
                  </a:solidFill>
                </a:rPr>
                <a:t>Advantages</a:t>
              </a:r>
            </a:p>
            <a:p>
              <a:pPr marL="171450" indent="-171450" algn="ctr">
                <a:buFont typeface="Arial" panose="020B0604020202020204" pitchFamily="34" charset="0"/>
                <a:buChar char="•"/>
              </a:pPr>
              <a:r>
                <a:rPr lang="en-GB" sz="1200" dirty="0" smtClean="0">
                  <a:solidFill>
                    <a:srgbClr val="00B050"/>
                  </a:solidFill>
                </a:rPr>
                <a:t>Aesthetically </a:t>
              </a:r>
              <a:r>
                <a:rPr lang="en-GB" sz="1200" dirty="0">
                  <a:solidFill>
                    <a:srgbClr val="00B050"/>
                  </a:solidFill>
                </a:rPr>
                <a:t>pleasing</a:t>
              </a:r>
              <a:r>
                <a:rPr lang="en-GB" sz="1200" dirty="0" smtClean="0">
                  <a:solidFill>
                    <a:srgbClr val="00B050"/>
                  </a:solidFill>
                </a:rPr>
                <a:t>.</a:t>
              </a:r>
              <a:endParaRPr lang="en-GB" sz="1200" dirty="0">
                <a:solidFill>
                  <a:srgbClr val="00B050"/>
                </a:solidFill>
              </a:endParaRPr>
            </a:p>
            <a:p>
              <a:pPr marL="171450" indent="-171450" algn="ctr">
                <a:buFont typeface="Arial" panose="020B0604020202020204" pitchFamily="34" charset="0"/>
                <a:buChar char="•"/>
              </a:pPr>
              <a:r>
                <a:rPr lang="en-GB" sz="1200" dirty="0">
                  <a:solidFill>
                    <a:srgbClr val="00B050"/>
                  </a:solidFill>
                </a:rPr>
                <a:t>Better water run-off.</a:t>
              </a:r>
            </a:p>
            <a:p>
              <a:pPr marL="171450" indent="-171450" algn="ctr">
                <a:buFont typeface="Arial" panose="020B0604020202020204" pitchFamily="34" charset="0"/>
                <a:buChar char="•"/>
              </a:pPr>
              <a:r>
                <a:rPr lang="en-GB" sz="1200" dirty="0">
                  <a:solidFill>
                    <a:srgbClr val="00B050"/>
                  </a:solidFill>
                </a:rPr>
                <a:t>Less maintenance needed</a:t>
              </a:r>
              <a:r>
                <a:rPr lang="en-GB" sz="1200" dirty="0" smtClean="0">
                  <a:solidFill>
                    <a:srgbClr val="00B050"/>
                  </a:solidFill>
                </a:rPr>
                <a:t>.</a:t>
              </a:r>
            </a:p>
            <a:p>
              <a:pPr marL="171450" indent="-171450" algn="ctr">
                <a:buFont typeface="Arial" panose="020B0604020202020204" pitchFamily="34" charset="0"/>
                <a:buChar char="•"/>
              </a:pPr>
              <a:r>
                <a:rPr lang="en-GB" sz="1200" dirty="0">
                  <a:solidFill>
                    <a:srgbClr val="00B050"/>
                  </a:solidFill>
                </a:rPr>
                <a:t>Creates more floor space or storage space</a:t>
              </a:r>
            </a:p>
          </p:txBody>
        </p:sp>
        <p:sp>
          <p:nvSpPr>
            <p:cNvPr id="40" name="Rectangle 39"/>
            <p:cNvSpPr/>
            <p:nvPr/>
          </p:nvSpPr>
          <p:spPr>
            <a:xfrm>
              <a:off x="9292851" y="5523250"/>
              <a:ext cx="2899953" cy="830997"/>
            </a:xfrm>
            <a:prstGeom prst="rect">
              <a:avLst/>
            </a:prstGeom>
          </p:spPr>
          <p:txBody>
            <a:bodyPr wrap="square">
              <a:spAutoFit/>
            </a:bodyPr>
            <a:lstStyle/>
            <a:p>
              <a:pPr algn="ctr"/>
              <a:r>
                <a:rPr lang="en-GB" sz="1200" b="1" u="sng" dirty="0" smtClean="0">
                  <a:solidFill>
                    <a:srgbClr val="FF0000"/>
                  </a:solidFill>
                </a:rPr>
                <a:t>Disadvantages</a:t>
              </a:r>
            </a:p>
            <a:p>
              <a:pPr marL="171450" indent="-171450" algn="ctr">
                <a:buFont typeface="Arial" panose="020B0604020202020204" pitchFamily="34" charset="0"/>
                <a:buChar char="•"/>
              </a:pPr>
              <a:r>
                <a:rPr lang="en-GB" sz="1200" dirty="0" smtClean="0">
                  <a:solidFill>
                    <a:srgbClr val="FF0000"/>
                  </a:solidFill>
                </a:rPr>
                <a:t>Initial </a:t>
              </a:r>
              <a:r>
                <a:rPr lang="en-GB" sz="1200" dirty="0">
                  <a:solidFill>
                    <a:srgbClr val="FF0000"/>
                  </a:solidFill>
                </a:rPr>
                <a:t>cost higher than a flat roof.</a:t>
              </a:r>
            </a:p>
            <a:p>
              <a:pPr marL="171450" indent="-171450" algn="ctr">
                <a:buFont typeface="Arial" panose="020B0604020202020204" pitchFamily="34" charset="0"/>
                <a:buChar char="•"/>
              </a:pPr>
              <a:r>
                <a:rPr lang="en-GB" sz="1200" dirty="0">
                  <a:solidFill>
                    <a:srgbClr val="FF0000"/>
                  </a:solidFill>
                </a:rPr>
                <a:t>Takes longer to build.</a:t>
              </a:r>
            </a:p>
            <a:p>
              <a:pPr marL="171450" indent="-171450" algn="ctr">
                <a:buFont typeface="Arial" panose="020B0604020202020204" pitchFamily="34" charset="0"/>
                <a:buChar char="•"/>
              </a:pPr>
              <a:r>
                <a:rPr lang="en-GB" sz="1200" dirty="0">
                  <a:solidFill>
                    <a:srgbClr val="FF0000"/>
                  </a:solidFill>
                </a:rPr>
                <a:t>Difficult to access for maintenance.</a:t>
              </a:r>
            </a:p>
          </p:txBody>
        </p:sp>
      </p:grpSp>
    </p:spTree>
    <p:extLst>
      <p:ext uri="{BB962C8B-B14F-4D97-AF65-F5344CB8AC3E}">
        <p14:creationId xmlns:p14="http://schemas.microsoft.com/office/powerpoint/2010/main" val="23734155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7"/>
                                        </p:tgtEl>
                                        <p:attrNameLst>
                                          <p:attrName>style.visibility</p:attrName>
                                        </p:attrNameLst>
                                      </p:cBhvr>
                                      <p:to>
                                        <p:strVal val="visible"/>
                                      </p:to>
                                    </p:set>
                                    <p:anim calcmode="lin" valueType="num">
                                      <p:cBhvr additive="base">
                                        <p:cTn id="13" dur="500" fill="hold"/>
                                        <p:tgtEl>
                                          <p:spTgt spid="27"/>
                                        </p:tgtEl>
                                        <p:attrNameLst>
                                          <p:attrName>ppt_x</p:attrName>
                                        </p:attrNameLst>
                                      </p:cBhvr>
                                      <p:tavLst>
                                        <p:tav tm="0">
                                          <p:val>
                                            <p:strVal val="#ppt_x"/>
                                          </p:val>
                                        </p:tav>
                                        <p:tav tm="100000">
                                          <p:val>
                                            <p:strVal val="#ppt_x"/>
                                          </p:val>
                                        </p:tav>
                                      </p:tavLst>
                                    </p:anim>
                                    <p:anim calcmode="lin" valueType="num">
                                      <p:cBhvr additive="base">
                                        <p:cTn id="14" dur="500" fill="hold"/>
                                        <p:tgtEl>
                                          <p:spTgt spid="27"/>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28"/>
                                        </p:tgtEl>
                                        <p:attrNameLst>
                                          <p:attrName>style.visibility</p:attrName>
                                        </p:attrNameLst>
                                      </p:cBhvr>
                                      <p:to>
                                        <p:strVal val="visible"/>
                                      </p:to>
                                    </p:set>
                                    <p:anim calcmode="lin" valueType="num">
                                      <p:cBhvr additive="base">
                                        <p:cTn id="19" dur="500" fill="hold"/>
                                        <p:tgtEl>
                                          <p:spTgt spid="28"/>
                                        </p:tgtEl>
                                        <p:attrNameLst>
                                          <p:attrName>ppt_x</p:attrName>
                                        </p:attrNameLst>
                                      </p:cBhvr>
                                      <p:tavLst>
                                        <p:tav tm="0">
                                          <p:val>
                                            <p:strVal val="#ppt_x"/>
                                          </p:val>
                                        </p:tav>
                                        <p:tav tm="100000">
                                          <p:val>
                                            <p:strVal val="#ppt_x"/>
                                          </p:val>
                                        </p:tav>
                                      </p:tavLst>
                                    </p:anim>
                                    <p:anim calcmode="lin" valueType="num">
                                      <p:cBhvr additive="base">
                                        <p:cTn id="20" dur="500" fill="hold"/>
                                        <p:tgtEl>
                                          <p:spTgt spid="28"/>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29"/>
                                        </p:tgtEl>
                                        <p:attrNameLst>
                                          <p:attrName>style.visibility</p:attrName>
                                        </p:attrNameLst>
                                      </p:cBhvr>
                                      <p:to>
                                        <p:strVal val="visible"/>
                                      </p:to>
                                    </p:set>
                                    <p:anim calcmode="lin" valueType="num">
                                      <p:cBhvr additive="base">
                                        <p:cTn id="25" dur="500" fill="hold"/>
                                        <p:tgtEl>
                                          <p:spTgt spid="29"/>
                                        </p:tgtEl>
                                        <p:attrNameLst>
                                          <p:attrName>ppt_x</p:attrName>
                                        </p:attrNameLst>
                                      </p:cBhvr>
                                      <p:tavLst>
                                        <p:tav tm="0">
                                          <p:val>
                                            <p:strVal val="#ppt_x"/>
                                          </p:val>
                                        </p:tav>
                                        <p:tav tm="100000">
                                          <p:val>
                                            <p:strVal val="#ppt_x"/>
                                          </p:val>
                                        </p:tav>
                                      </p:tavLst>
                                    </p:anim>
                                    <p:anim calcmode="lin" valueType="num">
                                      <p:cBhvr additive="base">
                                        <p:cTn id="26" dur="500" fill="hold"/>
                                        <p:tgtEl>
                                          <p:spTgt spid="2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Straight Connector 3"/>
          <p:cNvCxnSpPr/>
          <p:nvPr/>
        </p:nvCxnSpPr>
        <p:spPr>
          <a:xfrm>
            <a:off x="6096000" y="0"/>
            <a:ext cx="0" cy="6858000"/>
          </a:xfrm>
          <a:prstGeom prst="line">
            <a:avLst/>
          </a:prstGeom>
          <a:ln>
            <a:solidFill>
              <a:schemeClr val="tx1"/>
            </a:solidFill>
          </a:ln>
        </p:spPr>
        <p:style>
          <a:lnRef idx="1">
            <a:schemeClr val="dk1"/>
          </a:lnRef>
          <a:fillRef idx="0">
            <a:schemeClr val="dk1"/>
          </a:fillRef>
          <a:effectRef idx="0">
            <a:schemeClr val="dk1"/>
          </a:effectRef>
          <a:fontRef idx="minor">
            <a:schemeClr val="tx1"/>
          </a:fontRef>
        </p:style>
      </p:cxnSp>
      <p:cxnSp>
        <p:nvCxnSpPr>
          <p:cNvPr id="5" name="Straight Connector 4"/>
          <p:cNvCxnSpPr/>
          <p:nvPr/>
        </p:nvCxnSpPr>
        <p:spPr>
          <a:xfrm>
            <a:off x="0" y="3429000"/>
            <a:ext cx="12192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6" name="Rectangle 5"/>
          <p:cNvSpPr/>
          <p:nvPr/>
        </p:nvSpPr>
        <p:spPr>
          <a:xfrm>
            <a:off x="0" y="0"/>
            <a:ext cx="12192000" cy="68580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2" name="Group 1"/>
          <p:cNvGrpSpPr/>
          <p:nvPr/>
        </p:nvGrpSpPr>
        <p:grpSpPr>
          <a:xfrm>
            <a:off x="68240" y="68150"/>
            <a:ext cx="5942509" cy="3308598"/>
            <a:chOff x="68240" y="68150"/>
            <a:chExt cx="5942509" cy="3308598"/>
          </a:xfrm>
        </p:grpSpPr>
        <p:sp>
          <p:nvSpPr>
            <p:cNvPr id="7" name="TextBox 6"/>
            <p:cNvSpPr txBox="1"/>
            <p:nvPr/>
          </p:nvSpPr>
          <p:spPr>
            <a:xfrm>
              <a:off x="1793991" y="97532"/>
              <a:ext cx="2094410" cy="369332"/>
            </a:xfrm>
            <a:prstGeom prst="rect">
              <a:avLst/>
            </a:prstGeom>
            <a:noFill/>
          </p:spPr>
          <p:txBody>
            <a:bodyPr wrap="square" rtlCol="0">
              <a:spAutoFit/>
            </a:bodyPr>
            <a:lstStyle/>
            <a:p>
              <a:r>
                <a:rPr lang="en-GB" u="sng" dirty="0" smtClean="0">
                  <a:latin typeface="Adobe Fan Heiti Std B" panose="020B0700000000000000" pitchFamily="34" charset="-128"/>
                  <a:ea typeface="Adobe Fan Heiti Std B" panose="020B0700000000000000" pitchFamily="34" charset="-128"/>
                </a:rPr>
                <a:t>Roofing Terminology</a:t>
              </a:r>
              <a:endParaRPr lang="en-GB" u="sng" dirty="0">
                <a:latin typeface="Adobe Fan Heiti Std B" panose="020B0700000000000000" pitchFamily="34" charset="-128"/>
                <a:ea typeface="Adobe Fan Heiti Std B" panose="020B0700000000000000" pitchFamily="34" charset="-128"/>
              </a:endParaRPr>
            </a:p>
          </p:txBody>
        </p:sp>
        <p:sp>
          <p:nvSpPr>
            <p:cNvPr id="8" name="TextBox 7"/>
            <p:cNvSpPr txBox="1"/>
            <p:nvPr/>
          </p:nvSpPr>
          <p:spPr>
            <a:xfrm>
              <a:off x="68240" y="476678"/>
              <a:ext cx="4189863" cy="461665"/>
            </a:xfrm>
            <a:prstGeom prst="rect">
              <a:avLst/>
            </a:prstGeom>
            <a:noFill/>
          </p:spPr>
          <p:txBody>
            <a:bodyPr wrap="square" rtlCol="0">
              <a:spAutoFit/>
            </a:bodyPr>
            <a:lstStyle/>
            <a:p>
              <a:r>
                <a:rPr lang="en-GB" sz="1200" dirty="0" smtClean="0"/>
                <a:t>Different parts of a roof have names. It is important to know this terminology.</a:t>
              </a:r>
              <a:endParaRPr lang="en-GB" sz="1200" dirty="0"/>
            </a:p>
          </p:txBody>
        </p:sp>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2181" y="965639"/>
              <a:ext cx="4106572" cy="2268881"/>
            </a:xfrm>
            <a:prstGeom prst="rect">
              <a:avLst/>
            </a:prstGeom>
          </p:spPr>
        </p:pic>
        <p:sp>
          <p:nvSpPr>
            <p:cNvPr id="10" name="TextBox 9"/>
            <p:cNvSpPr txBox="1"/>
            <p:nvPr/>
          </p:nvSpPr>
          <p:spPr>
            <a:xfrm>
              <a:off x="4337942" y="68150"/>
              <a:ext cx="1672807" cy="3308598"/>
            </a:xfrm>
            <a:prstGeom prst="rect">
              <a:avLst/>
            </a:prstGeom>
            <a:solidFill>
              <a:schemeClr val="accent1">
                <a:lumMod val="20000"/>
                <a:lumOff val="80000"/>
              </a:schemeClr>
            </a:solidFill>
          </p:spPr>
          <p:txBody>
            <a:bodyPr wrap="square" rtlCol="0">
              <a:spAutoFit/>
            </a:bodyPr>
            <a:lstStyle/>
            <a:p>
              <a:pPr algn="r"/>
              <a:r>
                <a:rPr lang="en-GB" sz="1100" dirty="0" smtClean="0"/>
                <a:t>A roof is made of components that support the load or weight of the structure. These can be made of timber, concrete or steel. Insulating materials and materials that provide resistance to moisture are also used. Pitched roofs are finished using a variety of tiles such as natural slates, clay and concrete tiles. A flat roof is finished using waterproofing materials. Both flat and pitched roofs drain rainwater away through a system of drainage pipes.</a:t>
              </a:r>
              <a:endParaRPr lang="en-GB" sz="1100" dirty="0"/>
            </a:p>
          </p:txBody>
        </p:sp>
      </p:grpSp>
      <p:grpSp>
        <p:nvGrpSpPr>
          <p:cNvPr id="3" name="Group 2"/>
          <p:cNvGrpSpPr/>
          <p:nvPr/>
        </p:nvGrpSpPr>
        <p:grpSpPr>
          <a:xfrm>
            <a:off x="6181252" y="68150"/>
            <a:ext cx="5964666" cy="3247043"/>
            <a:chOff x="6181252" y="68150"/>
            <a:chExt cx="5964666" cy="3247043"/>
          </a:xfrm>
        </p:grpSpPr>
        <p:sp>
          <p:nvSpPr>
            <p:cNvPr id="11" name="TextBox 10"/>
            <p:cNvSpPr txBox="1"/>
            <p:nvPr/>
          </p:nvSpPr>
          <p:spPr>
            <a:xfrm>
              <a:off x="6181252" y="68150"/>
              <a:ext cx="4270462" cy="646331"/>
            </a:xfrm>
            <a:prstGeom prst="rect">
              <a:avLst/>
            </a:prstGeom>
            <a:noFill/>
          </p:spPr>
          <p:txBody>
            <a:bodyPr wrap="square" rtlCol="0">
              <a:spAutoFit/>
            </a:bodyPr>
            <a:lstStyle/>
            <a:p>
              <a:r>
                <a:rPr lang="en-GB" u="sng" dirty="0" smtClean="0">
                  <a:latin typeface="Adobe Fan Heiti Std B" panose="020B0700000000000000" pitchFamily="34" charset="-128"/>
                  <a:ea typeface="Adobe Fan Heiti Std B" panose="020B0700000000000000" pitchFamily="34" charset="-128"/>
                </a:rPr>
                <a:t>Benefits and Downsides of using pre-fabricated production</a:t>
              </a:r>
              <a:endParaRPr lang="en-GB" u="sng" dirty="0">
                <a:latin typeface="Adobe Fan Heiti Std B" panose="020B0700000000000000" pitchFamily="34" charset="-128"/>
                <a:ea typeface="Adobe Fan Heiti Std B" panose="020B0700000000000000" pitchFamily="34" charset="-128"/>
              </a:endParaRPr>
            </a:p>
          </p:txBody>
        </p:sp>
        <p:sp>
          <p:nvSpPr>
            <p:cNvPr id="12" name="TextBox 11"/>
            <p:cNvSpPr txBox="1"/>
            <p:nvPr/>
          </p:nvSpPr>
          <p:spPr>
            <a:xfrm>
              <a:off x="6181252" y="714481"/>
              <a:ext cx="5903320" cy="646331"/>
            </a:xfrm>
            <a:prstGeom prst="rect">
              <a:avLst/>
            </a:prstGeom>
            <a:noFill/>
          </p:spPr>
          <p:txBody>
            <a:bodyPr wrap="square" rtlCol="0">
              <a:spAutoFit/>
            </a:bodyPr>
            <a:lstStyle/>
            <a:p>
              <a:r>
                <a:rPr lang="en-GB" sz="1200" dirty="0" smtClean="0"/>
                <a:t>Before a decision is made whether a building is to be constructed using off-site construction, an evaluation needs to be carried out. This means that the benefits and downsides need to be considered.</a:t>
              </a:r>
            </a:p>
          </p:txBody>
        </p:sp>
        <p:sp>
          <p:nvSpPr>
            <p:cNvPr id="13" name="TextBox 12"/>
            <p:cNvSpPr txBox="1"/>
            <p:nvPr/>
          </p:nvSpPr>
          <p:spPr>
            <a:xfrm>
              <a:off x="6181252" y="1360812"/>
              <a:ext cx="2936622" cy="1954381"/>
            </a:xfrm>
            <a:prstGeom prst="rect">
              <a:avLst/>
            </a:prstGeom>
            <a:solidFill>
              <a:schemeClr val="accent6">
                <a:lumMod val="40000"/>
                <a:lumOff val="60000"/>
              </a:schemeClr>
            </a:solidFill>
          </p:spPr>
          <p:txBody>
            <a:bodyPr wrap="square" rtlCol="0">
              <a:spAutoFit/>
            </a:bodyPr>
            <a:lstStyle/>
            <a:p>
              <a:r>
                <a:rPr lang="en-GB" sz="1100" dirty="0" smtClean="0"/>
                <a:t>Benefits</a:t>
              </a:r>
            </a:p>
            <a:p>
              <a:pPr marL="171450" indent="-171450">
                <a:buFont typeface="Arial" panose="020B0604020202020204" pitchFamily="34" charset="0"/>
                <a:buChar char="•"/>
              </a:pPr>
              <a:r>
                <a:rPr lang="en-GB" sz="1100" dirty="0" smtClean="0"/>
                <a:t>No storage is needed as components are brought to site just-in-time.</a:t>
              </a:r>
            </a:p>
            <a:p>
              <a:pPr marL="171450" indent="-171450">
                <a:buFont typeface="Arial" panose="020B0604020202020204" pitchFamily="34" charset="0"/>
                <a:buChar char="•"/>
              </a:pPr>
              <a:r>
                <a:rPr lang="en-GB" sz="1100" dirty="0" smtClean="0"/>
                <a:t>Off-site manufacture reduces the need to work at height, making accidents less likely.</a:t>
              </a:r>
            </a:p>
            <a:p>
              <a:pPr marL="171450" indent="-171450">
                <a:buFont typeface="Arial" panose="020B0604020202020204" pitchFamily="34" charset="0"/>
                <a:buChar char="•"/>
              </a:pPr>
              <a:r>
                <a:rPr lang="en-GB" sz="1100" dirty="0" smtClean="0"/>
                <a:t>Working conditions improve as less site work means less noise and dust.</a:t>
              </a:r>
            </a:p>
            <a:p>
              <a:pPr marL="171450" indent="-171450">
                <a:buFont typeface="Arial" panose="020B0604020202020204" pitchFamily="34" charset="0"/>
                <a:buChar char="•"/>
              </a:pPr>
              <a:r>
                <a:rPr lang="en-GB" sz="1100" dirty="0" smtClean="0"/>
                <a:t>Quality of the finished product is much higher.</a:t>
              </a:r>
            </a:p>
            <a:p>
              <a:pPr marL="171450" indent="-171450">
                <a:buFont typeface="Arial" panose="020B0604020202020204" pitchFamily="34" charset="0"/>
                <a:buChar char="•"/>
              </a:pPr>
              <a:r>
                <a:rPr lang="en-GB" sz="1100" dirty="0" smtClean="0"/>
                <a:t>Less on-site skilled labour is needed and productivity improves as it is quicker to build.</a:t>
              </a:r>
              <a:endParaRPr lang="en-GB" sz="1100" dirty="0"/>
            </a:p>
          </p:txBody>
        </p:sp>
        <p:sp>
          <p:nvSpPr>
            <p:cNvPr id="14" name="TextBox 13"/>
            <p:cNvSpPr txBox="1"/>
            <p:nvPr/>
          </p:nvSpPr>
          <p:spPr>
            <a:xfrm>
              <a:off x="9203125" y="2192020"/>
              <a:ext cx="2936622" cy="1107996"/>
            </a:xfrm>
            <a:prstGeom prst="rect">
              <a:avLst/>
            </a:prstGeom>
            <a:solidFill>
              <a:schemeClr val="accent2">
                <a:lumMod val="40000"/>
                <a:lumOff val="60000"/>
              </a:schemeClr>
            </a:solidFill>
          </p:spPr>
          <p:txBody>
            <a:bodyPr wrap="square" rtlCol="0">
              <a:spAutoFit/>
            </a:bodyPr>
            <a:lstStyle/>
            <a:p>
              <a:r>
                <a:rPr lang="en-GB" sz="1100" dirty="0" smtClean="0"/>
                <a:t>Downsides</a:t>
              </a:r>
            </a:p>
            <a:p>
              <a:pPr marL="171450" indent="-171450">
                <a:buFont typeface="Arial" panose="020B0604020202020204" pitchFamily="34" charset="0"/>
                <a:buChar char="•"/>
              </a:pPr>
              <a:r>
                <a:rPr lang="en-GB" sz="1100" dirty="0" smtClean="0"/>
                <a:t>It can take a long time to make and deliver the components.</a:t>
              </a:r>
            </a:p>
            <a:p>
              <a:pPr marL="171450" indent="-171450">
                <a:buFont typeface="Arial" panose="020B0604020202020204" pitchFamily="34" charset="0"/>
                <a:buChar char="•"/>
              </a:pPr>
              <a:r>
                <a:rPr lang="en-GB" sz="1100" dirty="0" smtClean="0"/>
                <a:t>Excellent management skills are needed to co-ordinate the project activities.</a:t>
              </a:r>
            </a:p>
            <a:p>
              <a:pPr marL="171450" indent="-171450">
                <a:buFont typeface="Arial" panose="020B0604020202020204" pitchFamily="34" charset="0"/>
                <a:buChar char="•"/>
              </a:pPr>
              <a:r>
                <a:rPr lang="en-GB" sz="1100" dirty="0" smtClean="0"/>
                <a:t>The cost of the components can be very high</a:t>
              </a:r>
              <a:endParaRPr lang="en-GB" sz="1100" dirty="0"/>
            </a:p>
          </p:txBody>
        </p:sp>
        <p:sp>
          <p:nvSpPr>
            <p:cNvPr id="15" name="TextBox 14"/>
            <p:cNvSpPr txBox="1"/>
            <p:nvPr/>
          </p:nvSpPr>
          <p:spPr>
            <a:xfrm>
              <a:off x="9209296" y="1372715"/>
              <a:ext cx="2936622" cy="769441"/>
            </a:xfrm>
            <a:prstGeom prst="rect">
              <a:avLst/>
            </a:prstGeom>
            <a:solidFill>
              <a:schemeClr val="accent6">
                <a:lumMod val="40000"/>
                <a:lumOff val="60000"/>
              </a:schemeClr>
            </a:solidFill>
          </p:spPr>
          <p:txBody>
            <a:bodyPr wrap="square" rtlCol="0">
              <a:spAutoFit/>
            </a:bodyPr>
            <a:lstStyle/>
            <a:p>
              <a:pPr marL="171450" indent="-171450">
                <a:buFont typeface="Arial" panose="020B0604020202020204" pitchFamily="34" charset="0"/>
                <a:buChar char="•"/>
              </a:pPr>
              <a:r>
                <a:rPr lang="en-GB" sz="1100" dirty="0" smtClean="0"/>
                <a:t>Off site manufacture is under factory conditions, where there will be minimum waste produced. This is better for the environment.</a:t>
              </a:r>
              <a:endParaRPr lang="en-GB" sz="1100" dirty="0"/>
            </a:p>
          </p:txBody>
        </p:sp>
      </p:grpSp>
      <p:grpSp>
        <p:nvGrpSpPr>
          <p:cNvPr id="31" name="Group 30"/>
          <p:cNvGrpSpPr/>
          <p:nvPr/>
        </p:nvGrpSpPr>
        <p:grpSpPr>
          <a:xfrm>
            <a:off x="69312" y="3546852"/>
            <a:ext cx="6085130" cy="3270649"/>
            <a:chOff x="69312" y="3546852"/>
            <a:chExt cx="6085130" cy="3270649"/>
          </a:xfrm>
        </p:grpSpPr>
        <p:sp>
          <p:nvSpPr>
            <p:cNvPr id="16" name="TextBox 15"/>
            <p:cNvSpPr txBox="1"/>
            <p:nvPr/>
          </p:nvSpPr>
          <p:spPr>
            <a:xfrm>
              <a:off x="96340" y="3546852"/>
              <a:ext cx="5903320" cy="369332"/>
            </a:xfrm>
            <a:prstGeom prst="rect">
              <a:avLst/>
            </a:prstGeom>
            <a:noFill/>
          </p:spPr>
          <p:txBody>
            <a:bodyPr wrap="square" rtlCol="0">
              <a:spAutoFit/>
            </a:bodyPr>
            <a:lstStyle/>
            <a:p>
              <a:r>
                <a:rPr lang="en-GB" u="sng" dirty="0" smtClean="0">
                  <a:latin typeface="Adobe Fan Heiti Std B" panose="020B0700000000000000" pitchFamily="34" charset="-128"/>
                  <a:ea typeface="Adobe Fan Heiti Std B" panose="020B0700000000000000" pitchFamily="34" charset="-128"/>
                </a:rPr>
                <a:t>Understanding Constructional Sketches</a:t>
              </a:r>
              <a:endParaRPr lang="en-GB" u="sng" dirty="0">
                <a:latin typeface="Adobe Fan Heiti Std B" panose="020B0700000000000000" pitchFamily="34" charset="-128"/>
                <a:ea typeface="Adobe Fan Heiti Std B" panose="020B0700000000000000" pitchFamily="34" charset="-128"/>
              </a:endParaRPr>
            </a:p>
          </p:txBody>
        </p:sp>
        <p:sp>
          <p:nvSpPr>
            <p:cNvPr id="17" name="TextBox 16"/>
            <p:cNvSpPr txBox="1"/>
            <p:nvPr/>
          </p:nvSpPr>
          <p:spPr>
            <a:xfrm>
              <a:off x="69312" y="3879704"/>
              <a:ext cx="5902247" cy="646331"/>
            </a:xfrm>
            <a:prstGeom prst="rect">
              <a:avLst/>
            </a:prstGeom>
            <a:noFill/>
          </p:spPr>
          <p:txBody>
            <a:bodyPr wrap="square" rtlCol="0">
              <a:spAutoFit/>
            </a:bodyPr>
            <a:lstStyle/>
            <a:p>
              <a:r>
                <a:rPr lang="en-GB" sz="1200" dirty="0" smtClean="0"/>
                <a:t>In the exam you may be asked to draw or label a diagram. There are standardised symbols or images used to represent a variety of building materials and components used which will make identifying parts of a diagram easier.</a:t>
              </a:r>
              <a:endParaRPr lang="en-GB" sz="1200" dirty="0"/>
            </a:p>
          </p:txBody>
        </p:sp>
        <p:pic>
          <p:nvPicPr>
            <p:cNvPr id="18" name="Picture 17"/>
            <p:cNvPicPr>
              <a:picLocks noChangeAspect="1"/>
            </p:cNvPicPr>
            <p:nvPr/>
          </p:nvPicPr>
          <p:blipFill>
            <a:blip r:embed="rId3"/>
            <a:stretch>
              <a:fillRect/>
            </a:stretch>
          </p:blipFill>
          <p:spPr>
            <a:xfrm>
              <a:off x="292690" y="4609396"/>
              <a:ext cx="1704975" cy="581025"/>
            </a:xfrm>
            <a:prstGeom prst="rect">
              <a:avLst/>
            </a:prstGeom>
          </p:spPr>
        </p:pic>
        <p:pic>
          <p:nvPicPr>
            <p:cNvPr id="19" name="Picture 18"/>
            <p:cNvPicPr>
              <a:picLocks noChangeAspect="1"/>
            </p:cNvPicPr>
            <p:nvPr/>
          </p:nvPicPr>
          <p:blipFill>
            <a:blip r:embed="rId4"/>
            <a:stretch>
              <a:fillRect/>
            </a:stretch>
          </p:blipFill>
          <p:spPr>
            <a:xfrm>
              <a:off x="273640" y="5397573"/>
              <a:ext cx="1724025" cy="628650"/>
            </a:xfrm>
            <a:prstGeom prst="rect">
              <a:avLst/>
            </a:prstGeom>
          </p:spPr>
        </p:pic>
        <p:pic>
          <p:nvPicPr>
            <p:cNvPr id="20" name="Picture 19"/>
            <p:cNvPicPr>
              <a:picLocks noChangeAspect="1"/>
            </p:cNvPicPr>
            <p:nvPr/>
          </p:nvPicPr>
          <p:blipFill>
            <a:blip r:embed="rId5"/>
            <a:stretch>
              <a:fillRect/>
            </a:stretch>
          </p:blipFill>
          <p:spPr>
            <a:xfrm>
              <a:off x="2162650" y="4588584"/>
              <a:ext cx="1714500" cy="609600"/>
            </a:xfrm>
            <a:prstGeom prst="rect">
              <a:avLst/>
            </a:prstGeom>
          </p:spPr>
        </p:pic>
        <p:pic>
          <p:nvPicPr>
            <p:cNvPr id="21" name="Picture 20"/>
            <p:cNvPicPr>
              <a:picLocks noChangeAspect="1"/>
            </p:cNvPicPr>
            <p:nvPr/>
          </p:nvPicPr>
          <p:blipFill>
            <a:blip r:embed="rId6"/>
            <a:stretch>
              <a:fillRect/>
            </a:stretch>
          </p:blipFill>
          <p:spPr>
            <a:xfrm>
              <a:off x="2153125" y="5416623"/>
              <a:ext cx="1724025" cy="590550"/>
            </a:xfrm>
            <a:prstGeom prst="rect">
              <a:avLst/>
            </a:prstGeom>
          </p:spPr>
        </p:pic>
        <p:pic>
          <p:nvPicPr>
            <p:cNvPr id="22" name="Picture 21"/>
            <p:cNvPicPr>
              <a:picLocks noChangeAspect="1"/>
            </p:cNvPicPr>
            <p:nvPr/>
          </p:nvPicPr>
          <p:blipFill>
            <a:blip r:embed="rId7"/>
            <a:stretch>
              <a:fillRect/>
            </a:stretch>
          </p:blipFill>
          <p:spPr>
            <a:xfrm>
              <a:off x="4042135" y="4605707"/>
              <a:ext cx="1695450" cy="571500"/>
            </a:xfrm>
            <a:prstGeom prst="rect">
              <a:avLst/>
            </a:prstGeom>
          </p:spPr>
        </p:pic>
        <p:pic>
          <p:nvPicPr>
            <p:cNvPr id="23" name="Picture 22"/>
            <p:cNvPicPr>
              <a:picLocks noChangeAspect="1"/>
            </p:cNvPicPr>
            <p:nvPr/>
          </p:nvPicPr>
          <p:blipFill>
            <a:blip r:embed="rId8"/>
            <a:stretch>
              <a:fillRect/>
            </a:stretch>
          </p:blipFill>
          <p:spPr>
            <a:xfrm>
              <a:off x="4053700" y="5431984"/>
              <a:ext cx="1704975" cy="571500"/>
            </a:xfrm>
            <a:prstGeom prst="rect">
              <a:avLst/>
            </a:prstGeom>
          </p:spPr>
        </p:pic>
        <p:sp>
          <p:nvSpPr>
            <p:cNvPr id="24" name="TextBox 23"/>
            <p:cNvSpPr txBox="1"/>
            <p:nvPr/>
          </p:nvSpPr>
          <p:spPr>
            <a:xfrm>
              <a:off x="327797" y="6294281"/>
              <a:ext cx="5463945" cy="523220"/>
            </a:xfrm>
            <a:prstGeom prst="rect">
              <a:avLst/>
            </a:prstGeom>
            <a:noFill/>
          </p:spPr>
          <p:txBody>
            <a:bodyPr wrap="square" rtlCol="0">
              <a:spAutoFit/>
            </a:bodyPr>
            <a:lstStyle/>
            <a:p>
              <a:pPr algn="ctr"/>
              <a:r>
                <a:rPr lang="en-GB" sz="1400" dirty="0" smtClean="0">
                  <a:solidFill>
                    <a:srgbClr val="FF0000"/>
                  </a:solidFill>
                </a:rPr>
                <a:t>Exam Question: Draw a cross section of a strip foundation. Annotate your diagram</a:t>
              </a:r>
              <a:r>
                <a:rPr lang="en-GB" sz="1200" dirty="0" smtClean="0">
                  <a:solidFill>
                    <a:srgbClr val="FF0000"/>
                  </a:solidFill>
                </a:rPr>
                <a:t>.</a:t>
              </a:r>
              <a:endParaRPr lang="en-GB" sz="1200" dirty="0">
                <a:solidFill>
                  <a:srgbClr val="FF0000"/>
                </a:solidFill>
              </a:endParaRPr>
            </a:p>
          </p:txBody>
        </p:sp>
        <p:sp>
          <p:nvSpPr>
            <p:cNvPr id="25" name="TextBox 24"/>
            <p:cNvSpPr txBox="1"/>
            <p:nvPr/>
          </p:nvSpPr>
          <p:spPr>
            <a:xfrm>
              <a:off x="705396" y="5124207"/>
              <a:ext cx="953588" cy="307777"/>
            </a:xfrm>
            <a:prstGeom prst="rect">
              <a:avLst/>
            </a:prstGeom>
            <a:noFill/>
          </p:spPr>
          <p:txBody>
            <a:bodyPr wrap="square" rtlCol="0">
              <a:spAutoFit/>
            </a:bodyPr>
            <a:lstStyle/>
            <a:p>
              <a:r>
                <a:rPr lang="en-GB" sz="1400" b="1" dirty="0" err="1" smtClean="0"/>
                <a:t>Hardcore</a:t>
              </a:r>
              <a:endParaRPr lang="en-GB" sz="1400" b="1" dirty="0"/>
            </a:p>
          </p:txBody>
        </p:sp>
        <p:sp>
          <p:nvSpPr>
            <p:cNvPr id="26" name="TextBox 25"/>
            <p:cNvSpPr txBox="1"/>
            <p:nvPr/>
          </p:nvSpPr>
          <p:spPr>
            <a:xfrm>
              <a:off x="2582976" y="5132807"/>
              <a:ext cx="953588" cy="307777"/>
            </a:xfrm>
            <a:prstGeom prst="rect">
              <a:avLst/>
            </a:prstGeom>
            <a:noFill/>
          </p:spPr>
          <p:txBody>
            <a:bodyPr wrap="square" rtlCol="0">
              <a:spAutoFit/>
            </a:bodyPr>
            <a:lstStyle/>
            <a:p>
              <a:r>
                <a:rPr lang="en-GB" sz="1400" b="1" dirty="0" smtClean="0"/>
                <a:t>Concrete</a:t>
              </a:r>
              <a:endParaRPr lang="en-GB" sz="1400" b="1" dirty="0"/>
            </a:p>
          </p:txBody>
        </p:sp>
        <p:sp>
          <p:nvSpPr>
            <p:cNvPr id="27" name="TextBox 26"/>
            <p:cNvSpPr txBox="1"/>
            <p:nvPr/>
          </p:nvSpPr>
          <p:spPr>
            <a:xfrm>
              <a:off x="3965328" y="5119058"/>
              <a:ext cx="2189114" cy="307777"/>
            </a:xfrm>
            <a:prstGeom prst="rect">
              <a:avLst/>
            </a:prstGeom>
            <a:noFill/>
          </p:spPr>
          <p:txBody>
            <a:bodyPr wrap="square" rtlCol="0">
              <a:spAutoFit/>
            </a:bodyPr>
            <a:lstStyle/>
            <a:p>
              <a:r>
                <a:rPr lang="en-GB" sz="1400" b="1" dirty="0" smtClean="0"/>
                <a:t>Damp Proof Membrane</a:t>
              </a:r>
              <a:endParaRPr lang="en-GB" sz="1400" b="1" dirty="0"/>
            </a:p>
          </p:txBody>
        </p:sp>
        <p:sp>
          <p:nvSpPr>
            <p:cNvPr id="28" name="TextBox 27"/>
            <p:cNvSpPr txBox="1"/>
            <p:nvPr/>
          </p:nvSpPr>
          <p:spPr>
            <a:xfrm>
              <a:off x="786699" y="5961652"/>
              <a:ext cx="953588" cy="307777"/>
            </a:xfrm>
            <a:prstGeom prst="rect">
              <a:avLst/>
            </a:prstGeom>
            <a:noFill/>
          </p:spPr>
          <p:txBody>
            <a:bodyPr wrap="square" rtlCol="0">
              <a:spAutoFit/>
            </a:bodyPr>
            <a:lstStyle/>
            <a:p>
              <a:r>
                <a:rPr lang="en-GB" sz="1400" b="1" dirty="0" smtClean="0"/>
                <a:t>Screed</a:t>
              </a:r>
              <a:endParaRPr lang="en-GB" sz="1400" b="1" dirty="0"/>
            </a:p>
          </p:txBody>
        </p:sp>
        <p:sp>
          <p:nvSpPr>
            <p:cNvPr id="29" name="TextBox 28"/>
            <p:cNvSpPr txBox="1"/>
            <p:nvPr/>
          </p:nvSpPr>
          <p:spPr>
            <a:xfrm>
              <a:off x="2733539" y="5950070"/>
              <a:ext cx="953588" cy="307777"/>
            </a:xfrm>
            <a:prstGeom prst="rect">
              <a:avLst/>
            </a:prstGeom>
            <a:noFill/>
          </p:spPr>
          <p:txBody>
            <a:bodyPr wrap="square" rtlCol="0">
              <a:spAutoFit/>
            </a:bodyPr>
            <a:lstStyle/>
            <a:p>
              <a:r>
                <a:rPr lang="en-GB" sz="1400" b="1" dirty="0" smtClean="0"/>
                <a:t>Brick</a:t>
              </a:r>
              <a:endParaRPr lang="en-GB" sz="1400" b="1" dirty="0"/>
            </a:p>
          </p:txBody>
        </p:sp>
        <p:sp>
          <p:nvSpPr>
            <p:cNvPr id="30" name="TextBox 29"/>
            <p:cNvSpPr txBox="1"/>
            <p:nvPr/>
          </p:nvSpPr>
          <p:spPr>
            <a:xfrm>
              <a:off x="4607516" y="5940186"/>
              <a:ext cx="953588" cy="307777"/>
            </a:xfrm>
            <a:prstGeom prst="rect">
              <a:avLst/>
            </a:prstGeom>
            <a:noFill/>
          </p:spPr>
          <p:txBody>
            <a:bodyPr wrap="square" rtlCol="0">
              <a:spAutoFit/>
            </a:bodyPr>
            <a:lstStyle/>
            <a:p>
              <a:r>
                <a:rPr lang="en-GB" sz="1400" b="1" dirty="0" smtClean="0"/>
                <a:t>Earth</a:t>
              </a:r>
              <a:endParaRPr lang="en-GB" sz="1400" b="1" dirty="0"/>
            </a:p>
          </p:txBody>
        </p:sp>
      </p:grpSp>
    </p:spTree>
    <p:extLst>
      <p:ext uri="{BB962C8B-B14F-4D97-AF65-F5344CB8AC3E}">
        <p14:creationId xmlns:p14="http://schemas.microsoft.com/office/powerpoint/2010/main" val="31555508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ppt_x"/>
                                          </p:val>
                                        </p:tav>
                                        <p:tav tm="100000">
                                          <p:val>
                                            <p:strVal val="#ppt_x"/>
                                          </p:val>
                                        </p:tav>
                                      </p:tavLst>
                                    </p:anim>
                                    <p:anim calcmode="lin" valueType="num">
                                      <p:cBhvr additive="base">
                                        <p:cTn id="14"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1"/>
                                        </p:tgtEl>
                                        <p:attrNameLst>
                                          <p:attrName>style.visibility</p:attrName>
                                        </p:attrNameLst>
                                      </p:cBhvr>
                                      <p:to>
                                        <p:strVal val="visible"/>
                                      </p:to>
                                    </p:set>
                                    <p:anim calcmode="lin" valueType="num">
                                      <p:cBhvr additive="base">
                                        <p:cTn id="19" dur="500" fill="hold"/>
                                        <p:tgtEl>
                                          <p:spTgt spid="31"/>
                                        </p:tgtEl>
                                        <p:attrNameLst>
                                          <p:attrName>ppt_x</p:attrName>
                                        </p:attrNameLst>
                                      </p:cBhvr>
                                      <p:tavLst>
                                        <p:tav tm="0">
                                          <p:val>
                                            <p:strVal val="#ppt_x"/>
                                          </p:val>
                                        </p:tav>
                                        <p:tav tm="100000">
                                          <p:val>
                                            <p:strVal val="#ppt_x"/>
                                          </p:val>
                                        </p:tav>
                                      </p:tavLst>
                                    </p:anim>
                                    <p:anim calcmode="lin" valueType="num">
                                      <p:cBhvr additive="base">
                                        <p:cTn id="20" dur="500" fill="hold"/>
                                        <p:tgtEl>
                                          <p:spTgt spid="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0"/>
            <a:ext cx="12192000" cy="68580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8" name="Straight Connector 7"/>
          <p:cNvCxnSpPr>
            <a:stCxn id="6" idx="0"/>
            <a:endCxn id="6" idx="2"/>
          </p:cNvCxnSpPr>
          <p:nvPr/>
        </p:nvCxnSpPr>
        <p:spPr>
          <a:xfrm>
            <a:off x="6096000" y="0"/>
            <a:ext cx="0" cy="6858000"/>
          </a:xfrm>
          <a:prstGeom prst="line">
            <a:avLst/>
          </a:prstGeom>
          <a:ln>
            <a:solidFill>
              <a:schemeClr val="tx1"/>
            </a:solidFill>
          </a:ln>
        </p:spPr>
        <p:style>
          <a:lnRef idx="1">
            <a:schemeClr val="dk1"/>
          </a:lnRef>
          <a:fillRef idx="0">
            <a:schemeClr val="dk1"/>
          </a:fillRef>
          <a:effectRef idx="0">
            <a:schemeClr val="dk1"/>
          </a:effectRef>
          <a:fontRef idx="minor">
            <a:schemeClr val="tx1"/>
          </a:fontRef>
        </p:style>
      </p:cxnSp>
      <p:cxnSp>
        <p:nvCxnSpPr>
          <p:cNvPr id="10" name="Straight Connector 9"/>
          <p:cNvCxnSpPr>
            <a:stCxn id="6" idx="1"/>
            <a:endCxn id="6" idx="3"/>
          </p:cNvCxnSpPr>
          <p:nvPr/>
        </p:nvCxnSpPr>
        <p:spPr>
          <a:xfrm>
            <a:off x="0" y="3429000"/>
            <a:ext cx="12192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nvGrpSpPr>
          <p:cNvPr id="20" name="Group 19"/>
          <p:cNvGrpSpPr/>
          <p:nvPr/>
        </p:nvGrpSpPr>
        <p:grpSpPr>
          <a:xfrm>
            <a:off x="85835" y="3527806"/>
            <a:ext cx="5730006" cy="3145793"/>
            <a:chOff x="85835" y="3527806"/>
            <a:chExt cx="5730006" cy="3145793"/>
          </a:xfrm>
        </p:grpSpPr>
        <p:sp>
          <p:nvSpPr>
            <p:cNvPr id="9" name="Rectangle 8"/>
            <p:cNvSpPr/>
            <p:nvPr/>
          </p:nvSpPr>
          <p:spPr>
            <a:xfrm>
              <a:off x="110986" y="3527806"/>
              <a:ext cx="2053767" cy="369332"/>
            </a:xfrm>
            <a:prstGeom prst="rect">
              <a:avLst/>
            </a:prstGeom>
          </p:spPr>
          <p:txBody>
            <a:bodyPr wrap="none">
              <a:spAutoFit/>
            </a:bodyPr>
            <a:lstStyle/>
            <a:p>
              <a:r>
                <a:rPr lang="en-GB" u="sng" dirty="0" smtClean="0">
                  <a:latin typeface="Adobe Fan Heiti Std B" panose="020B0700000000000000" pitchFamily="34" charset="-128"/>
                  <a:ea typeface="Adobe Fan Heiti Std B" panose="020B0700000000000000" pitchFamily="34" charset="-128"/>
                </a:rPr>
                <a:t>Strip Foundations</a:t>
              </a:r>
              <a:endParaRPr lang="en-GB" dirty="0"/>
            </a:p>
          </p:txBody>
        </p:sp>
        <p:pic>
          <p:nvPicPr>
            <p:cNvPr id="2052" name="Picture 4" descr="Related image"/>
            <p:cNvPicPr>
              <a:picLocks noChangeAspect="1" noChangeArrowheads="1"/>
            </p:cNvPicPr>
            <p:nvPr/>
          </p:nvPicPr>
          <p:blipFill rotWithShape="1">
            <a:blip r:embed="rId2">
              <a:extLst>
                <a:ext uri="{28A0092B-C50C-407E-A947-70E740481C1C}">
                  <a14:useLocalDpi xmlns:a14="http://schemas.microsoft.com/office/drawing/2010/main" val="0"/>
                </a:ext>
              </a:extLst>
            </a:blip>
            <a:srcRect t="5024" r="67738" b="47215"/>
            <a:stretch/>
          </p:blipFill>
          <p:spPr bwMode="auto">
            <a:xfrm>
              <a:off x="3012991" y="3944572"/>
              <a:ext cx="2802850" cy="2409314"/>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85835" y="3995943"/>
              <a:ext cx="2900019" cy="2677656"/>
            </a:xfrm>
            <a:prstGeom prst="rect">
              <a:avLst/>
            </a:prstGeom>
          </p:spPr>
          <p:txBody>
            <a:bodyPr wrap="square">
              <a:spAutoFit/>
            </a:bodyPr>
            <a:lstStyle/>
            <a:p>
              <a:pPr marL="285750" indent="-285750">
                <a:buFont typeface="Arial" panose="020B0604020202020204" pitchFamily="34" charset="0"/>
                <a:buChar char="•"/>
              </a:pPr>
              <a:r>
                <a:rPr lang="en-GB" sz="1200" dirty="0"/>
                <a:t>Strip foundations are the cheapest form of foundation available to constructors.</a:t>
              </a:r>
            </a:p>
            <a:p>
              <a:endParaRPr lang="en-GB" sz="1200" dirty="0"/>
            </a:p>
            <a:p>
              <a:pPr marL="285750" indent="-285750">
                <a:buFont typeface="Arial" panose="020B0604020202020204" pitchFamily="34" charset="0"/>
                <a:buChar char="•"/>
              </a:pPr>
              <a:r>
                <a:rPr lang="en-GB" sz="1200" dirty="0"/>
                <a:t>Strip foundations involve the digging of a trench. Concrete is then poured into the strip/trench</a:t>
              </a:r>
              <a:r>
                <a:rPr lang="en-GB" sz="1200" dirty="0" smtClean="0"/>
                <a:t>, sometimes </a:t>
              </a:r>
              <a:r>
                <a:rPr lang="en-GB" sz="1200" dirty="0"/>
                <a:t>on top of reinforced steel grids and tampered level. </a:t>
              </a:r>
            </a:p>
            <a:p>
              <a:endParaRPr lang="en-GB" sz="1200" dirty="0"/>
            </a:p>
            <a:p>
              <a:pPr marL="285750" indent="-285750">
                <a:buFont typeface="Arial" panose="020B0604020202020204" pitchFamily="34" charset="0"/>
                <a:buChar char="•"/>
              </a:pPr>
              <a:r>
                <a:rPr lang="en-GB" sz="1200" dirty="0">
                  <a:solidFill>
                    <a:srgbClr val="C00000"/>
                  </a:solidFill>
                </a:rPr>
                <a:t>Strip foundations can only be used on </a:t>
              </a:r>
              <a:br>
                <a:rPr lang="en-GB" sz="1200" dirty="0">
                  <a:solidFill>
                    <a:srgbClr val="C00000"/>
                  </a:solidFill>
                </a:rPr>
              </a:br>
              <a:r>
                <a:rPr lang="en-GB" sz="1200" dirty="0">
                  <a:solidFill>
                    <a:srgbClr val="C00000"/>
                  </a:solidFill>
                </a:rPr>
                <a:t>firm, good load-bearing soil, and are generally used for low rise buildings such as extensions.</a:t>
              </a:r>
              <a:endParaRPr lang="en-US" sz="1200" dirty="0">
                <a:solidFill>
                  <a:srgbClr val="C00000"/>
                </a:solidFill>
              </a:endParaRPr>
            </a:p>
          </p:txBody>
        </p:sp>
      </p:grpSp>
      <p:grpSp>
        <p:nvGrpSpPr>
          <p:cNvPr id="21" name="Group 20"/>
          <p:cNvGrpSpPr/>
          <p:nvPr/>
        </p:nvGrpSpPr>
        <p:grpSpPr>
          <a:xfrm>
            <a:off x="6243982" y="3555102"/>
            <a:ext cx="5667859" cy="3000710"/>
            <a:chOff x="6243982" y="3555102"/>
            <a:chExt cx="5667859" cy="3000710"/>
          </a:xfrm>
        </p:grpSpPr>
        <p:pic>
          <p:nvPicPr>
            <p:cNvPr id="2054" name="Picture 6" descr="Related image"/>
            <p:cNvPicPr>
              <a:picLocks noChangeAspect="1" noChangeArrowheads="1"/>
            </p:cNvPicPr>
            <p:nvPr/>
          </p:nvPicPr>
          <p:blipFill rotWithShape="1">
            <a:blip r:embed="rId3">
              <a:extLst>
                <a:ext uri="{BEBA8EAE-BF5A-486C-A8C5-ECC9F3942E4B}">
                  <a14:imgProps xmlns:a14="http://schemas.microsoft.com/office/drawing/2010/main">
                    <a14:imgLayer r:embed="rId4">
                      <a14:imgEffect>
                        <a14:sharpenSoften amount="25000"/>
                      </a14:imgEffect>
                    </a14:imgLayer>
                  </a14:imgProps>
                </a:ext>
                <a:ext uri="{28A0092B-C50C-407E-A947-70E740481C1C}">
                  <a14:useLocalDpi xmlns:a14="http://schemas.microsoft.com/office/drawing/2010/main" val="0"/>
                </a:ext>
              </a:extLst>
            </a:blip>
            <a:srcRect l="29720" t="4626" r="51330" b="46021"/>
            <a:stretch/>
          </p:blipFill>
          <p:spPr bwMode="auto">
            <a:xfrm>
              <a:off x="10027248" y="3623756"/>
              <a:ext cx="1884593" cy="2849873"/>
            </a:xfrm>
            <a:prstGeom prst="rect">
              <a:avLst/>
            </a:prstGeom>
            <a:noFill/>
            <a:extLst>
              <a:ext uri="{909E8E84-426E-40DD-AFC4-6F175D3DCCD1}">
                <a14:hiddenFill xmlns:a14="http://schemas.microsoft.com/office/drawing/2010/main">
                  <a:solidFill>
                    <a:srgbClr val="FFFFFF"/>
                  </a:solidFill>
                </a14:hiddenFill>
              </a:ext>
            </a:extLst>
          </p:spPr>
        </p:pic>
        <p:sp>
          <p:nvSpPr>
            <p:cNvPr id="15" name="Rectangle 14"/>
            <p:cNvSpPr/>
            <p:nvPr/>
          </p:nvSpPr>
          <p:spPr>
            <a:xfrm>
              <a:off x="6281164" y="3555102"/>
              <a:ext cx="3959177" cy="369332"/>
            </a:xfrm>
            <a:prstGeom prst="rect">
              <a:avLst/>
            </a:prstGeom>
            <a:solidFill>
              <a:schemeClr val="bg1"/>
            </a:solidFill>
          </p:spPr>
          <p:txBody>
            <a:bodyPr wrap="square">
              <a:spAutoFit/>
            </a:bodyPr>
            <a:lstStyle/>
            <a:p>
              <a:r>
                <a:rPr lang="en-GB" u="sng" dirty="0" smtClean="0">
                  <a:latin typeface="Adobe Fan Heiti Std B" panose="020B0700000000000000" pitchFamily="34" charset="-128"/>
                  <a:ea typeface="Adobe Fan Heiti Std B" panose="020B0700000000000000" pitchFamily="34" charset="-128"/>
                </a:rPr>
                <a:t>Deep Strip (Mass Fill) Foundations</a:t>
              </a:r>
              <a:endParaRPr lang="en-GB" dirty="0"/>
            </a:p>
          </p:txBody>
        </p:sp>
        <p:sp>
          <p:nvSpPr>
            <p:cNvPr id="12" name="Rectangle 11"/>
            <p:cNvSpPr/>
            <p:nvPr/>
          </p:nvSpPr>
          <p:spPr>
            <a:xfrm>
              <a:off x="6243982" y="4012693"/>
              <a:ext cx="3683938" cy="1754326"/>
            </a:xfrm>
            <a:prstGeom prst="rect">
              <a:avLst/>
            </a:prstGeom>
          </p:spPr>
          <p:txBody>
            <a:bodyPr wrap="square">
              <a:spAutoFit/>
            </a:bodyPr>
            <a:lstStyle/>
            <a:p>
              <a:pPr marL="285750" indent="-285750">
                <a:buFont typeface="Arial" panose="020B0604020202020204" pitchFamily="34" charset="0"/>
                <a:buChar char="•"/>
              </a:pPr>
              <a:r>
                <a:rPr lang="en-GB" sz="1200" dirty="0" smtClean="0"/>
                <a:t>Similar to a strip foundation but without the need for reinforcement bars.</a:t>
              </a:r>
            </a:p>
            <a:p>
              <a:pPr marL="285750" indent="-285750">
                <a:buFont typeface="Arial" panose="020B0604020202020204" pitchFamily="34" charset="0"/>
                <a:buChar char="•"/>
              </a:pPr>
              <a:r>
                <a:rPr lang="en-GB" sz="1200" dirty="0" smtClean="0"/>
                <a:t>Deeper trenches can be dug and filled with concrete providing more stability.</a:t>
              </a:r>
            </a:p>
            <a:p>
              <a:pPr marL="285750" indent="-285750">
                <a:buFont typeface="Arial" panose="020B0604020202020204" pitchFamily="34" charset="0"/>
                <a:buChar char="•"/>
              </a:pPr>
              <a:r>
                <a:rPr lang="en-GB" sz="1200" dirty="0" smtClean="0"/>
                <a:t>Because of the amount of concrete used, it is more expensive.</a:t>
              </a:r>
            </a:p>
            <a:p>
              <a:pPr marL="285750" indent="-285750">
                <a:buFont typeface="Arial" panose="020B0604020202020204" pitchFamily="34" charset="0"/>
                <a:buChar char="•"/>
              </a:pPr>
              <a:r>
                <a:rPr lang="en-GB" sz="1200" dirty="0" smtClean="0"/>
                <a:t>The advantages are that workers do not need to go into the trench to start building the brick/blockwork, as a result, it is a faster method.</a:t>
              </a:r>
              <a:endParaRPr lang="en-GB" sz="1200" dirty="0"/>
            </a:p>
          </p:txBody>
        </p:sp>
        <p:sp>
          <p:nvSpPr>
            <p:cNvPr id="13" name="TextBox 12"/>
            <p:cNvSpPr txBox="1"/>
            <p:nvPr/>
          </p:nvSpPr>
          <p:spPr>
            <a:xfrm>
              <a:off x="6281164" y="5909481"/>
              <a:ext cx="3746084" cy="646331"/>
            </a:xfrm>
            <a:prstGeom prst="rect">
              <a:avLst/>
            </a:prstGeom>
            <a:noFill/>
          </p:spPr>
          <p:txBody>
            <a:bodyPr wrap="square" rtlCol="0">
              <a:spAutoFit/>
            </a:bodyPr>
            <a:lstStyle/>
            <a:p>
              <a:r>
                <a:rPr lang="en-GB" sz="1200" dirty="0" smtClean="0">
                  <a:solidFill>
                    <a:srgbClr val="FF0000"/>
                  </a:solidFill>
                </a:rPr>
                <a:t>Exam Question: Outline the advantages and disadvantages of using a mass fill foundation over a strip foundation. (4 marks)</a:t>
              </a:r>
              <a:endParaRPr lang="en-GB" sz="1200" dirty="0">
                <a:solidFill>
                  <a:srgbClr val="FF0000"/>
                </a:solidFill>
              </a:endParaRPr>
            </a:p>
          </p:txBody>
        </p:sp>
      </p:grpSp>
      <p:grpSp>
        <p:nvGrpSpPr>
          <p:cNvPr id="19" name="Group 18"/>
          <p:cNvGrpSpPr/>
          <p:nvPr/>
        </p:nvGrpSpPr>
        <p:grpSpPr>
          <a:xfrm>
            <a:off x="6243982" y="72196"/>
            <a:ext cx="5843921" cy="3103161"/>
            <a:chOff x="6243982" y="72196"/>
            <a:chExt cx="5843921" cy="3103161"/>
          </a:xfrm>
        </p:grpSpPr>
        <p:sp>
          <p:nvSpPr>
            <p:cNvPr id="2" name="Rectangle 1"/>
            <p:cNvSpPr/>
            <p:nvPr/>
          </p:nvSpPr>
          <p:spPr>
            <a:xfrm>
              <a:off x="6314228" y="72196"/>
              <a:ext cx="1556836" cy="369332"/>
            </a:xfrm>
            <a:prstGeom prst="rect">
              <a:avLst/>
            </a:prstGeom>
          </p:spPr>
          <p:txBody>
            <a:bodyPr wrap="none">
              <a:spAutoFit/>
            </a:bodyPr>
            <a:lstStyle/>
            <a:p>
              <a:r>
                <a:rPr lang="en-GB" u="sng" dirty="0" smtClean="0">
                  <a:latin typeface="Adobe Fan Heiti Std B" panose="020B0700000000000000" pitchFamily="34" charset="-128"/>
                  <a:ea typeface="Adobe Fan Heiti Std B" panose="020B0700000000000000" pitchFamily="34" charset="-128"/>
                </a:rPr>
                <a:t>Foundations</a:t>
              </a:r>
              <a:endParaRPr lang="en-GB" dirty="0"/>
            </a:p>
          </p:txBody>
        </p:sp>
        <p:sp>
          <p:nvSpPr>
            <p:cNvPr id="3" name="Rectangle 2"/>
            <p:cNvSpPr/>
            <p:nvPr/>
          </p:nvSpPr>
          <p:spPr>
            <a:xfrm>
              <a:off x="6281164" y="542955"/>
              <a:ext cx="2765946" cy="1223412"/>
            </a:xfrm>
            <a:prstGeom prst="rect">
              <a:avLst/>
            </a:prstGeom>
            <a:solidFill>
              <a:schemeClr val="accent4">
                <a:lumMod val="40000"/>
                <a:lumOff val="60000"/>
              </a:schemeClr>
            </a:solidFill>
          </p:spPr>
          <p:txBody>
            <a:bodyPr wrap="square">
              <a:spAutoFit/>
            </a:bodyPr>
            <a:lstStyle/>
            <a:p>
              <a:r>
                <a:rPr lang="en-GB" sz="1050" dirty="0" smtClean="0"/>
                <a:t>A foundation is designed and constructed to safely transmit the loads of the building to the ground or sub-soil. They should be able to support the loads of the building for it’s entire lifespan.</a:t>
              </a:r>
            </a:p>
            <a:p>
              <a:r>
                <a:rPr lang="en-GB" sz="1050" dirty="0" smtClean="0"/>
                <a:t>The foundations should be able to withstand the dead and dynamic loads of the building.</a:t>
              </a:r>
              <a:endParaRPr lang="en-GB" sz="1050" dirty="0"/>
            </a:p>
          </p:txBody>
        </p:sp>
        <p:sp>
          <p:nvSpPr>
            <p:cNvPr id="4" name="Rectangle 3"/>
            <p:cNvSpPr/>
            <p:nvPr/>
          </p:nvSpPr>
          <p:spPr>
            <a:xfrm>
              <a:off x="9114025" y="1028541"/>
              <a:ext cx="2973878" cy="2031325"/>
            </a:xfrm>
            <a:prstGeom prst="rect">
              <a:avLst/>
            </a:prstGeom>
            <a:solidFill>
              <a:schemeClr val="accent1">
                <a:lumMod val="40000"/>
                <a:lumOff val="60000"/>
              </a:schemeClr>
            </a:solidFill>
          </p:spPr>
          <p:txBody>
            <a:bodyPr wrap="square">
              <a:spAutoFit/>
            </a:bodyPr>
            <a:lstStyle/>
            <a:p>
              <a:r>
                <a:rPr lang="en-US" sz="1200" dirty="0" smtClean="0">
                  <a:solidFill>
                    <a:schemeClr val="tx1"/>
                  </a:solidFill>
                </a:rPr>
                <a:t>Before foundation types are decided, a number of factors regarding the structure and the site it is to be constructed on will have to be considered. These include the:</a:t>
              </a:r>
            </a:p>
            <a:p>
              <a:endParaRPr lang="en-US" sz="1200" dirty="0" smtClean="0">
                <a:solidFill>
                  <a:schemeClr val="tx1"/>
                </a:solidFill>
              </a:endParaRPr>
            </a:p>
            <a:p>
              <a:pPr marL="800100" lvl="1" indent="-342900">
                <a:buFont typeface="Arial" panose="020B0604020202020204" pitchFamily="34" charset="0"/>
                <a:buChar char="•"/>
              </a:pPr>
              <a:r>
                <a:rPr lang="en-US" sz="1100" dirty="0" smtClean="0"/>
                <a:t>weight of the proposed structure</a:t>
              </a:r>
            </a:p>
            <a:p>
              <a:pPr marL="800100" lvl="1" indent="-342900">
                <a:buFont typeface="Arial" panose="020B0604020202020204" pitchFamily="34" charset="0"/>
                <a:buChar char="•"/>
              </a:pPr>
              <a:r>
                <a:rPr lang="en-US" sz="1100" dirty="0" smtClean="0"/>
                <a:t>purpose of the proposed structure</a:t>
              </a:r>
            </a:p>
            <a:p>
              <a:pPr marL="800100" lvl="1" indent="-342900">
                <a:buFont typeface="Arial" panose="020B0604020202020204" pitchFamily="34" charset="0"/>
                <a:buChar char="•"/>
              </a:pPr>
              <a:r>
                <a:rPr lang="en-US" sz="1100" dirty="0" smtClean="0"/>
                <a:t>soil composition of the proposed site</a:t>
              </a:r>
            </a:p>
            <a:p>
              <a:pPr marL="800100" lvl="1" indent="-342900">
                <a:buFont typeface="Arial" panose="020B0604020202020204" pitchFamily="34" charset="0"/>
                <a:buChar char="•"/>
              </a:pPr>
              <a:r>
                <a:rPr lang="en-US" sz="1100" dirty="0" smtClean="0"/>
                <a:t>history of the proposed site</a:t>
              </a:r>
            </a:p>
            <a:p>
              <a:pPr marL="800100" lvl="1" indent="-342900">
                <a:buFont typeface="Arial" panose="020B0604020202020204" pitchFamily="34" charset="0"/>
                <a:buChar char="•"/>
              </a:pPr>
              <a:r>
                <a:rPr lang="en-US" sz="1100" dirty="0" smtClean="0"/>
                <a:t>feasibility of costs.</a:t>
              </a:r>
              <a:endParaRPr lang="en-US" sz="1100" dirty="0"/>
            </a:p>
          </p:txBody>
        </p:sp>
        <p:pic>
          <p:nvPicPr>
            <p:cNvPr id="2056" name="Picture 8" descr="Image result for types of foundation"/>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t="14915" b="21927"/>
            <a:stretch/>
          </p:blipFill>
          <p:spPr bwMode="auto">
            <a:xfrm>
              <a:off x="6243982" y="1865172"/>
              <a:ext cx="2765946" cy="1310185"/>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6" name="Group 15"/>
          <p:cNvGrpSpPr/>
          <p:nvPr/>
        </p:nvGrpSpPr>
        <p:grpSpPr>
          <a:xfrm>
            <a:off x="489768" y="158110"/>
            <a:ext cx="5680223" cy="3225419"/>
            <a:chOff x="489768" y="158110"/>
            <a:chExt cx="5680223" cy="3225419"/>
          </a:xfrm>
        </p:grpSpPr>
        <p:sp>
          <p:nvSpPr>
            <p:cNvPr id="18" name="Rectangle 17"/>
            <p:cNvSpPr/>
            <p:nvPr/>
          </p:nvSpPr>
          <p:spPr>
            <a:xfrm>
              <a:off x="3096749" y="158110"/>
              <a:ext cx="1810111" cy="369332"/>
            </a:xfrm>
            <a:prstGeom prst="rect">
              <a:avLst/>
            </a:prstGeom>
          </p:spPr>
          <p:txBody>
            <a:bodyPr wrap="none">
              <a:spAutoFit/>
            </a:bodyPr>
            <a:lstStyle/>
            <a:p>
              <a:r>
                <a:rPr lang="en-GB" u="sng" dirty="0" smtClean="0">
                  <a:latin typeface="Adobe Fan Heiti Std B" panose="020B0700000000000000" pitchFamily="34" charset="-128"/>
                  <a:ea typeface="Adobe Fan Heiti Std B" panose="020B0700000000000000" pitchFamily="34" charset="-128"/>
                </a:rPr>
                <a:t>Trench Support</a:t>
              </a:r>
              <a:endParaRPr lang="en-GB" dirty="0"/>
            </a:p>
          </p:txBody>
        </p:sp>
        <p:sp>
          <p:nvSpPr>
            <p:cNvPr id="7" name="TextBox 6"/>
            <p:cNvSpPr txBox="1"/>
            <p:nvPr/>
          </p:nvSpPr>
          <p:spPr>
            <a:xfrm>
              <a:off x="2715462" y="545683"/>
              <a:ext cx="3073242" cy="1200329"/>
            </a:xfrm>
            <a:prstGeom prst="rect">
              <a:avLst/>
            </a:prstGeom>
            <a:noFill/>
          </p:spPr>
          <p:txBody>
            <a:bodyPr wrap="square" rtlCol="0">
              <a:spAutoFit/>
            </a:bodyPr>
            <a:lstStyle/>
            <a:p>
              <a:r>
                <a:rPr lang="en-GB" sz="1200" dirty="0" smtClean="0"/>
                <a:t>When digging trenches for strip and mass fill foundations, the sides of the excavation need support so that the soil does not collapse, which may cause danger to construction workers. There are a variety of ways in which this can be done:</a:t>
              </a:r>
              <a:endParaRPr lang="en-GB" sz="1200" dirty="0"/>
            </a:p>
          </p:txBody>
        </p:sp>
        <p:pic>
          <p:nvPicPr>
            <p:cNvPr id="11" name="Picture 10"/>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89768" y="555108"/>
              <a:ext cx="1824385" cy="1368289"/>
            </a:xfrm>
            <a:prstGeom prst="rect">
              <a:avLst/>
            </a:prstGeom>
          </p:spPr>
        </p:pic>
        <p:sp>
          <p:nvSpPr>
            <p:cNvPr id="14" name="Rectangle 13"/>
            <p:cNvSpPr/>
            <p:nvPr/>
          </p:nvSpPr>
          <p:spPr>
            <a:xfrm>
              <a:off x="2985854" y="2737198"/>
              <a:ext cx="3184137" cy="646331"/>
            </a:xfrm>
            <a:prstGeom prst="rect">
              <a:avLst/>
            </a:prstGeom>
          </p:spPr>
          <p:txBody>
            <a:bodyPr wrap="square">
              <a:spAutoFit/>
            </a:bodyPr>
            <a:lstStyle/>
            <a:p>
              <a:r>
                <a:rPr lang="en-US" sz="1200" dirty="0" smtClean="0">
                  <a:solidFill>
                    <a:srgbClr val="FF0000"/>
                  </a:solidFill>
                </a:rPr>
                <a:t>Exam Question: Sketch </a:t>
              </a:r>
              <a:r>
                <a:rPr lang="en-US" sz="1200" dirty="0">
                  <a:solidFill>
                    <a:srgbClr val="FF0000"/>
                  </a:solidFill>
                </a:rPr>
                <a:t>a diagram to show the timbering method of earthwork support for a trench</a:t>
              </a:r>
              <a:r>
                <a:rPr lang="en-US" sz="1200" dirty="0" smtClean="0">
                  <a:solidFill>
                    <a:srgbClr val="FF0000"/>
                  </a:solidFill>
                </a:rPr>
                <a:t>. Annotate your diagram.</a:t>
              </a:r>
              <a:endParaRPr lang="en-GB" sz="1200" dirty="0">
                <a:solidFill>
                  <a:srgbClr val="FF0000"/>
                </a:solidFill>
              </a:endParaRPr>
            </a:p>
          </p:txBody>
        </p:sp>
        <p:pic>
          <p:nvPicPr>
            <p:cNvPr id="17" name="Picture 16"/>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89768" y="1995274"/>
              <a:ext cx="2496086" cy="1310445"/>
            </a:xfrm>
            <a:prstGeom prst="rect">
              <a:avLst/>
            </a:prstGeom>
          </p:spPr>
        </p:pic>
      </p:grpSp>
    </p:spTree>
    <p:extLst>
      <p:ext uri="{BB962C8B-B14F-4D97-AF65-F5344CB8AC3E}">
        <p14:creationId xmlns:p14="http://schemas.microsoft.com/office/powerpoint/2010/main" val="21634890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500" fill="hold"/>
                                        <p:tgtEl>
                                          <p:spTgt spid="16"/>
                                        </p:tgtEl>
                                        <p:attrNameLst>
                                          <p:attrName>ppt_x</p:attrName>
                                        </p:attrNameLst>
                                      </p:cBhvr>
                                      <p:tavLst>
                                        <p:tav tm="0">
                                          <p:val>
                                            <p:strVal val="#ppt_x"/>
                                          </p:val>
                                        </p:tav>
                                        <p:tav tm="100000">
                                          <p:val>
                                            <p:strVal val="#ppt_x"/>
                                          </p:val>
                                        </p:tav>
                                      </p:tavLst>
                                    </p:anim>
                                    <p:anim calcmode="lin" valueType="num">
                                      <p:cBhvr additive="base">
                                        <p:cTn id="8"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9"/>
                                        </p:tgtEl>
                                        <p:attrNameLst>
                                          <p:attrName>style.visibility</p:attrName>
                                        </p:attrNameLst>
                                      </p:cBhvr>
                                      <p:to>
                                        <p:strVal val="visible"/>
                                      </p:to>
                                    </p:set>
                                    <p:anim calcmode="lin" valueType="num">
                                      <p:cBhvr additive="base">
                                        <p:cTn id="13" dur="500" fill="hold"/>
                                        <p:tgtEl>
                                          <p:spTgt spid="19"/>
                                        </p:tgtEl>
                                        <p:attrNameLst>
                                          <p:attrName>ppt_x</p:attrName>
                                        </p:attrNameLst>
                                      </p:cBhvr>
                                      <p:tavLst>
                                        <p:tav tm="0">
                                          <p:val>
                                            <p:strVal val="#ppt_x"/>
                                          </p:val>
                                        </p:tav>
                                        <p:tav tm="100000">
                                          <p:val>
                                            <p:strVal val="#ppt_x"/>
                                          </p:val>
                                        </p:tav>
                                      </p:tavLst>
                                    </p:anim>
                                    <p:anim calcmode="lin" valueType="num">
                                      <p:cBhvr additive="base">
                                        <p:cTn id="14"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20"/>
                                        </p:tgtEl>
                                        <p:attrNameLst>
                                          <p:attrName>style.visibility</p:attrName>
                                        </p:attrNameLst>
                                      </p:cBhvr>
                                      <p:to>
                                        <p:strVal val="visible"/>
                                      </p:to>
                                    </p:set>
                                    <p:anim calcmode="lin" valueType="num">
                                      <p:cBhvr additive="base">
                                        <p:cTn id="19" dur="500" fill="hold"/>
                                        <p:tgtEl>
                                          <p:spTgt spid="20"/>
                                        </p:tgtEl>
                                        <p:attrNameLst>
                                          <p:attrName>ppt_x</p:attrName>
                                        </p:attrNameLst>
                                      </p:cBhvr>
                                      <p:tavLst>
                                        <p:tav tm="0">
                                          <p:val>
                                            <p:strVal val="#ppt_x"/>
                                          </p:val>
                                        </p:tav>
                                        <p:tav tm="100000">
                                          <p:val>
                                            <p:strVal val="#ppt_x"/>
                                          </p:val>
                                        </p:tav>
                                      </p:tavLst>
                                    </p:anim>
                                    <p:anim calcmode="lin" valueType="num">
                                      <p:cBhvr additive="base">
                                        <p:cTn id="20"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21"/>
                                        </p:tgtEl>
                                        <p:attrNameLst>
                                          <p:attrName>style.visibility</p:attrName>
                                        </p:attrNameLst>
                                      </p:cBhvr>
                                      <p:to>
                                        <p:strVal val="visible"/>
                                      </p:to>
                                    </p:set>
                                    <p:anim calcmode="lin" valueType="num">
                                      <p:cBhvr additive="base">
                                        <p:cTn id="25" dur="500" fill="hold"/>
                                        <p:tgtEl>
                                          <p:spTgt spid="21"/>
                                        </p:tgtEl>
                                        <p:attrNameLst>
                                          <p:attrName>ppt_x</p:attrName>
                                        </p:attrNameLst>
                                      </p:cBhvr>
                                      <p:tavLst>
                                        <p:tav tm="0">
                                          <p:val>
                                            <p:strVal val="#ppt_x"/>
                                          </p:val>
                                        </p:tav>
                                        <p:tav tm="100000">
                                          <p:val>
                                            <p:strVal val="#ppt_x"/>
                                          </p:val>
                                        </p:tav>
                                      </p:tavLst>
                                    </p:anim>
                                    <p:anim calcmode="lin" valueType="num">
                                      <p:cBhvr additive="base">
                                        <p:cTn id="26"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0"/>
            <a:ext cx="12192000" cy="68580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8" name="Straight Connector 7"/>
          <p:cNvCxnSpPr>
            <a:stCxn id="6" idx="0"/>
            <a:endCxn id="6" idx="2"/>
          </p:cNvCxnSpPr>
          <p:nvPr/>
        </p:nvCxnSpPr>
        <p:spPr>
          <a:xfrm>
            <a:off x="6096000" y="0"/>
            <a:ext cx="0" cy="6858000"/>
          </a:xfrm>
          <a:prstGeom prst="line">
            <a:avLst/>
          </a:prstGeom>
          <a:ln>
            <a:solidFill>
              <a:schemeClr val="tx1"/>
            </a:solidFill>
          </a:ln>
        </p:spPr>
        <p:style>
          <a:lnRef idx="1">
            <a:schemeClr val="dk1"/>
          </a:lnRef>
          <a:fillRef idx="0">
            <a:schemeClr val="dk1"/>
          </a:fillRef>
          <a:effectRef idx="0">
            <a:schemeClr val="dk1"/>
          </a:effectRef>
          <a:fontRef idx="minor">
            <a:schemeClr val="tx1"/>
          </a:fontRef>
        </p:style>
      </p:cxnSp>
      <p:cxnSp>
        <p:nvCxnSpPr>
          <p:cNvPr id="10" name="Straight Connector 9"/>
          <p:cNvCxnSpPr>
            <a:stCxn id="6" idx="1"/>
            <a:endCxn id="6" idx="3"/>
          </p:cNvCxnSpPr>
          <p:nvPr/>
        </p:nvCxnSpPr>
        <p:spPr>
          <a:xfrm>
            <a:off x="0" y="3429000"/>
            <a:ext cx="12192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nvGrpSpPr>
          <p:cNvPr id="15" name="Group 14"/>
          <p:cNvGrpSpPr/>
          <p:nvPr/>
        </p:nvGrpSpPr>
        <p:grpSpPr>
          <a:xfrm>
            <a:off x="151930" y="122731"/>
            <a:ext cx="5774382" cy="3288727"/>
            <a:chOff x="151930" y="122731"/>
            <a:chExt cx="5774382" cy="3288727"/>
          </a:xfrm>
        </p:grpSpPr>
        <p:pic>
          <p:nvPicPr>
            <p:cNvPr id="5" name="Picture 2" descr="Image result for raft foundation"/>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115012" y="1855157"/>
              <a:ext cx="2797499" cy="1556301"/>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p:cNvSpPr/>
            <p:nvPr/>
          </p:nvSpPr>
          <p:spPr>
            <a:xfrm>
              <a:off x="1970778" y="122731"/>
              <a:ext cx="1980029" cy="369332"/>
            </a:xfrm>
            <a:prstGeom prst="rect">
              <a:avLst/>
            </a:prstGeom>
          </p:spPr>
          <p:txBody>
            <a:bodyPr wrap="none">
              <a:spAutoFit/>
            </a:bodyPr>
            <a:lstStyle/>
            <a:p>
              <a:r>
                <a:rPr lang="en-GB" u="sng" dirty="0" smtClean="0">
                  <a:latin typeface="Adobe Fan Heiti Std B" panose="020B0700000000000000" pitchFamily="34" charset="-128"/>
                  <a:ea typeface="Adobe Fan Heiti Std B" panose="020B0700000000000000" pitchFamily="34" charset="-128"/>
                </a:rPr>
                <a:t>Raft Foundations</a:t>
              </a:r>
              <a:endParaRPr lang="en-GB" dirty="0"/>
            </a:p>
          </p:txBody>
        </p:sp>
        <p:sp>
          <p:nvSpPr>
            <p:cNvPr id="2" name="Rectangle 1"/>
            <p:cNvSpPr/>
            <p:nvPr/>
          </p:nvSpPr>
          <p:spPr>
            <a:xfrm>
              <a:off x="151930" y="512493"/>
              <a:ext cx="2604918" cy="2677656"/>
            </a:xfrm>
            <a:prstGeom prst="rect">
              <a:avLst/>
            </a:prstGeom>
          </p:spPr>
          <p:txBody>
            <a:bodyPr wrap="square">
              <a:spAutoFit/>
            </a:bodyPr>
            <a:lstStyle/>
            <a:p>
              <a:pPr marL="171450" indent="-171450">
                <a:buFont typeface="Arial" panose="020B0604020202020204" pitchFamily="34" charset="0"/>
                <a:buChar char="•"/>
              </a:pPr>
              <a:r>
                <a:rPr lang="en-GB" sz="1200" dirty="0"/>
                <a:t>A raft foundation is a reinforced concrete slab under the whole of a building or extension, 'floating' on the ground as a raft floats on water. </a:t>
              </a:r>
            </a:p>
            <a:p>
              <a:endParaRPr lang="en-GB" sz="1200" dirty="0"/>
            </a:p>
            <a:p>
              <a:pPr marL="171450" indent="-171450">
                <a:buFont typeface="Arial" panose="020B0604020202020204" pitchFamily="34" charset="0"/>
                <a:buChar char="•"/>
              </a:pPr>
              <a:r>
                <a:rPr lang="en-GB" sz="1200" dirty="0"/>
                <a:t>This type of foundation spreads the load of the building over a larger area than other foundations, lowering the pressure on the ground.</a:t>
              </a:r>
            </a:p>
            <a:p>
              <a:endParaRPr lang="en-GB" sz="1200" dirty="0"/>
            </a:p>
            <a:p>
              <a:pPr marL="171450" indent="-171450">
                <a:buFont typeface="Arial" panose="020B0604020202020204" pitchFamily="34" charset="0"/>
                <a:buChar char="•"/>
              </a:pPr>
              <a:r>
                <a:rPr lang="en-GB" sz="1200" dirty="0"/>
                <a:t>Raft foundations are suitable for ground with a poor load bearing capacity.</a:t>
              </a:r>
            </a:p>
          </p:txBody>
        </p:sp>
        <p:sp>
          <p:nvSpPr>
            <p:cNvPr id="3" name="Rectangle 2"/>
            <p:cNvSpPr/>
            <p:nvPr/>
          </p:nvSpPr>
          <p:spPr>
            <a:xfrm>
              <a:off x="2830999" y="554649"/>
              <a:ext cx="3095313" cy="1277273"/>
            </a:xfrm>
            <a:prstGeom prst="rect">
              <a:avLst/>
            </a:prstGeom>
            <a:solidFill>
              <a:schemeClr val="accent4">
                <a:lumMod val="40000"/>
                <a:lumOff val="60000"/>
              </a:schemeClr>
            </a:solidFill>
          </p:spPr>
          <p:txBody>
            <a:bodyPr wrap="square">
              <a:spAutoFit/>
            </a:bodyPr>
            <a:lstStyle/>
            <a:p>
              <a:r>
                <a:rPr lang="en-GB" sz="1100" dirty="0"/>
                <a:t>U</a:t>
              </a:r>
              <a:r>
                <a:rPr lang="en-GB" sz="1100" dirty="0" smtClean="0"/>
                <a:t>sing </a:t>
              </a:r>
              <a:r>
                <a:rPr lang="en-GB" sz="1100" dirty="0"/>
                <a:t>sand for example, if you were to poke your fingers into sand they would sink to a certain depth. However, if you were to hold your hand flat across the same sand, the sand would offer more resistance due to the load being applied across a greater area. </a:t>
              </a:r>
              <a:br>
                <a:rPr lang="en-GB" sz="1100" dirty="0"/>
              </a:br>
              <a:r>
                <a:rPr lang="en-GB" sz="1100" dirty="0"/>
                <a:t>This is the principal of a raft foundation.</a:t>
              </a:r>
            </a:p>
          </p:txBody>
        </p:sp>
      </p:grpSp>
      <p:grpSp>
        <p:nvGrpSpPr>
          <p:cNvPr id="16" name="Group 15"/>
          <p:cNvGrpSpPr/>
          <p:nvPr/>
        </p:nvGrpSpPr>
        <p:grpSpPr>
          <a:xfrm>
            <a:off x="6241984" y="143161"/>
            <a:ext cx="5780328" cy="3212580"/>
            <a:chOff x="6241984" y="143161"/>
            <a:chExt cx="5780328" cy="3212580"/>
          </a:xfrm>
        </p:grpSpPr>
        <p:sp>
          <p:nvSpPr>
            <p:cNvPr id="9" name="Rectangle 8"/>
            <p:cNvSpPr/>
            <p:nvPr/>
          </p:nvSpPr>
          <p:spPr>
            <a:xfrm>
              <a:off x="6241984" y="143161"/>
              <a:ext cx="1938351" cy="369332"/>
            </a:xfrm>
            <a:prstGeom prst="rect">
              <a:avLst/>
            </a:prstGeom>
          </p:spPr>
          <p:txBody>
            <a:bodyPr wrap="none">
              <a:spAutoFit/>
            </a:bodyPr>
            <a:lstStyle/>
            <a:p>
              <a:r>
                <a:rPr lang="en-GB" u="sng" dirty="0" smtClean="0">
                  <a:latin typeface="Adobe Fan Heiti Std B" panose="020B0700000000000000" pitchFamily="34" charset="-128"/>
                  <a:ea typeface="Adobe Fan Heiti Std B" panose="020B0700000000000000" pitchFamily="34" charset="-128"/>
                </a:rPr>
                <a:t>Pile Foundations</a:t>
              </a:r>
              <a:endParaRPr lang="en-GB" dirty="0"/>
            </a:p>
          </p:txBody>
        </p:sp>
        <p:pic>
          <p:nvPicPr>
            <p:cNvPr id="11" name="Picture 2" descr="Related imag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404615" y="1222253"/>
              <a:ext cx="2309866" cy="2087321"/>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6279490" y="576513"/>
              <a:ext cx="5742822" cy="646331"/>
            </a:xfrm>
            <a:prstGeom prst="rect">
              <a:avLst/>
            </a:prstGeom>
          </p:spPr>
          <p:txBody>
            <a:bodyPr wrap="square">
              <a:spAutoFit/>
            </a:bodyPr>
            <a:lstStyle/>
            <a:p>
              <a:r>
                <a:rPr lang="en-GB" sz="1200" b="1" dirty="0"/>
                <a:t>A pile is basically a long cylinder of a strong material such as concrete </a:t>
              </a:r>
              <a:r>
                <a:rPr lang="en-GB" sz="1200" b="1" dirty="0" smtClean="0"/>
                <a:t>that</a:t>
              </a:r>
            </a:p>
            <a:p>
              <a:r>
                <a:rPr lang="en-GB" sz="1200" b="1" dirty="0" smtClean="0"/>
                <a:t> </a:t>
              </a:r>
              <a:r>
                <a:rPr lang="en-GB" sz="1200" b="1" dirty="0"/>
                <a:t>is pushed into the ground to act as a steady support for structures built on top of it.</a:t>
              </a:r>
            </a:p>
            <a:p>
              <a:r>
                <a:rPr lang="en-GB" sz="1200" b="1" dirty="0"/>
                <a:t>They are expensive as large machinery </a:t>
              </a:r>
              <a:r>
                <a:rPr lang="en-GB" sz="1200" b="1" dirty="0" smtClean="0"/>
                <a:t>is </a:t>
              </a:r>
              <a:r>
                <a:rPr lang="en-GB" sz="1200" b="1" dirty="0"/>
                <a:t>needed to drill into the ground.</a:t>
              </a:r>
            </a:p>
          </p:txBody>
        </p:sp>
        <p:sp>
          <p:nvSpPr>
            <p:cNvPr id="12" name="Rectangle 11"/>
            <p:cNvSpPr/>
            <p:nvPr/>
          </p:nvSpPr>
          <p:spPr>
            <a:xfrm>
              <a:off x="6265689" y="1232083"/>
              <a:ext cx="3169464" cy="2123658"/>
            </a:xfrm>
            <a:prstGeom prst="rect">
              <a:avLst/>
            </a:prstGeom>
          </p:spPr>
          <p:txBody>
            <a:bodyPr wrap="square">
              <a:spAutoFit/>
            </a:bodyPr>
            <a:lstStyle/>
            <a:p>
              <a:r>
                <a:rPr lang="en-GB" sz="1200" dirty="0"/>
                <a:t>Pile foundations are used in the following situations:</a:t>
              </a:r>
            </a:p>
            <a:p>
              <a:pPr marL="285750" indent="-285750">
                <a:buFont typeface="Arial" panose="020B0604020202020204" pitchFamily="34" charset="0"/>
                <a:buChar char="•"/>
              </a:pPr>
              <a:r>
                <a:rPr lang="en-GB" sz="1200" dirty="0"/>
                <a:t>When there is a layer of weak soil at the surface. This layer cannot support the weight of the building, so the loads of the building have to bypass this layer and be transferred to the layer of stronger soil or rock that is below the weak layer.</a:t>
              </a:r>
            </a:p>
            <a:p>
              <a:pPr marL="285750" indent="-285750">
                <a:buFont typeface="Arial" panose="020B0604020202020204" pitchFamily="34" charset="0"/>
                <a:buChar char="•"/>
              </a:pPr>
              <a:r>
                <a:rPr lang="en-GB" sz="1200" dirty="0"/>
                <a:t>When a building has very heavy, concentrated loads, such as in a high rise structure, bridge, or water tank.</a:t>
              </a:r>
            </a:p>
          </p:txBody>
        </p:sp>
      </p:grpSp>
      <p:sp>
        <p:nvSpPr>
          <p:cNvPr id="13" name="Rectangle 12"/>
          <p:cNvSpPr/>
          <p:nvPr/>
        </p:nvSpPr>
        <p:spPr>
          <a:xfrm>
            <a:off x="172109" y="3562745"/>
            <a:ext cx="3700052" cy="369332"/>
          </a:xfrm>
          <a:prstGeom prst="rect">
            <a:avLst/>
          </a:prstGeom>
        </p:spPr>
        <p:txBody>
          <a:bodyPr wrap="none">
            <a:spAutoFit/>
          </a:bodyPr>
          <a:lstStyle/>
          <a:p>
            <a:r>
              <a:rPr lang="en-GB" sz="1400" u="sng" dirty="0" smtClean="0">
                <a:latin typeface="Adobe Fan Heiti Std B" panose="020B0700000000000000" pitchFamily="34" charset="-128"/>
                <a:ea typeface="Adobe Fan Heiti Std B" panose="020B0700000000000000" pitchFamily="34" charset="-128"/>
              </a:rPr>
              <a:t>Materials used in Construction- </a:t>
            </a:r>
            <a:r>
              <a:rPr lang="en-GB" u="sng" dirty="0" smtClean="0">
                <a:latin typeface="Adobe Fan Heiti Std B" panose="020B0700000000000000" pitchFamily="34" charset="-128"/>
                <a:ea typeface="Adobe Fan Heiti Std B" panose="020B0700000000000000" pitchFamily="34" charset="-128"/>
              </a:rPr>
              <a:t>Concrete</a:t>
            </a:r>
            <a:endParaRPr lang="en-GB" dirty="0"/>
          </a:p>
        </p:txBody>
      </p:sp>
      <p:sp>
        <p:nvSpPr>
          <p:cNvPr id="14" name="Rectangle 13"/>
          <p:cNvSpPr/>
          <p:nvPr/>
        </p:nvSpPr>
        <p:spPr>
          <a:xfrm>
            <a:off x="172109" y="3918886"/>
            <a:ext cx="5754203" cy="1015663"/>
          </a:xfrm>
          <a:prstGeom prst="rect">
            <a:avLst/>
          </a:prstGeom>
        </p:spPr>
        <p:txBody>
          <a:bodyPr wrap="square">
            <a:spAutoFit/>
          </a:bodyPr>
          <a:lstStyle/>
          <a:p>
            <a:r>
              <a:rPr lang="en-US" sz="1200" dirty="0">
                <a:solidFill>
                  <a:srgbClr val="C00000"/>
                </a:solidFill>
              </a:rPr>
              <a:t>Concrete is made up of three basic components: water, </a:t>
            </a:r>
            <a:r>
              <a:rPr lang="en-US" sz="1200" b="1" dirty="0">
                <a:solidFill>
                  <a:srgbClr val="C00000"/>
                </a:solidFill>
              </a:rPr>
              <a:t>aggregate</a:t>
            </a:r>
            <a:r>
              <a:rPr lang="en-US" sz="1200" dirty="0">
                <a:solidFill>
                  <a:srgbClr val="C00000"/>
                </a:solidFill>
              </a:rPr>
              <a:t> (rock, </a:t>
            </a:r>
            <a:r>
              <a:rPr lang="en-US" sz="1200" b="1" dirty="0">
                <a:solidFill>
                  <a:srgbClr val="C00000"/>
                </a:solidFill>
              </a:rPr>
              <a:t>sand</a:t>
            </a:r>
            <a:r>
              <a:rPr lang="en-US" sz="1200" dirty="0">
                <a:solidFill>
                  <a:srgbClr val="C00000"/>
                </a:solidFill>
              </a:rPr>
              <a:t>, or </a:t>
            </a:r>
            <a:r>
              <a:rPr lang="en-US" sz="1200" b="1" dirty="0">
                <a:solidFill>
                  <a:srgbClr val="C00000"/>
                </a:solidFill>
              </a:rPr>
              <a:t>gravel</a:t>
            </a:r>
            <a:r>
              <a:rPr lang="en-US" sz="1200" dirty="0">
                <a:solidFill>
                  <a:srgbClr val="C00000"/>
                </a:solidFill>
              </a:rPr>
              <a:t>) and</a:t>
            </a:r>
            <a:r>
              <a:rPr lang="en-US" sz="1200" b="1" dirty="0">
                <a:solidFill>
                  <a:srgbClr val="C00000"/>
                </a:solidFill>
              </a:rPr>
              <a:t> cement</a:t>
            </a:r>
            <a:r>
              <a:rPr lang="en-US" sz="1200" dirty="0">
                <a:solidFill>
                  <a:srgbClr val="C00000"/>
                </a:solidFill>
              </a:rPr>
              <a:t>. </a:t>
            </a:r>
            <a:r>
              <a:rPr lang="en-US" sz="1200" b="1" dirty="0">
                <a:solidFill>
                  <a:srgbClr val="C00000"/>
                </a:solidFill>
              </a:rPr>
              <a:t>Cement</a:t>
            </a:r>
            <a:r>
              <a:rPr lang="en-US" sz="1200" dirty="0">
                <a:solidFill>
                  <a:srgbClr val="C00000"/>
                </a:solidFill>
              </a:rPr>
              <a:t>, usually in powder form, acts as a binding agent when mixed with water and aggregates</a:t>
            </a:r>
            <a:r>
              <a:rPr lang="en-US" sz="1200" dirty="0" smtClean="0">
                <a:solidFill>
                  <a:srgbClr val="C00000"/>
                </a:solidFill>
              </a:rPr>
              <a:t>. Concrete needs to be tested for strength before it is used in Construction applications to make sure it can support any weight or forces acting upon it. It can be done in two ways:</a:t>
            </a:r>
            <a:endParaRPr lang="en-GB" sz="1200" dirty="0">
              <a:solidFill>
                <a:srgbClr val="C00000"/>
              </a:solidFill>
            </a:endParaRPr>
          </a:p>
        </p:txBody>
      </p:sp>
      <p:pic>
        <p:nvPicPr>
          <p:cNvPr id="17" name="Picture 16"/>
          <p:cNvPicPr>
            <a:picLocks noChangeAspect="1"/>
          </p:cNvPicPr>
          <p:nvPr/>
        </p:nvPicPr>
        <p:blipFill rotWithShape="1">
          <a:blip r:embed="rId4" cstate="print">
            <a:extLst>
              <a:ext uri="{28A0092B-C50C-407E-A947-70E740481C1C}">
                <a14:useLocalDpi xmlns:a14="http://schemas.microsoft.com/office/drawing/2010/main" val="0"/>
              </a:ext>
            </a:extLst>
          </a:blip>
          <a:srcRect l="9437" r="10078"/>
          <a:stretch/>
        </p:blipFill>
        <p:spPr>
          <a:xfrm>
            <a:off x="1752878" y="5441971"/>
            <a:ext cx="1362134" cy="1269301"/>
          </a:xfrm>
          <a:prstGeom prst="rect">
            <a:avLst/>
          </a:prstGeom>
        </p:spPr>
      </p:pic>
      <p:pic>
        <p:nvPicPr>
          <p:cNvPr id="18" name="Content Placeholder 3"/>
          <p:cNvPicPr>
            <a:picLocks noChangeAspect="1"/>
          </p:cNvPicPr>
          <p:nvPr/>
        </p:nvPicPr>
        <p:blipFill rotWithShape="1">
          <a:blip r:embed="rId5" cstate="print">
            <a:extLst>
              <a:ext uri="{28A0092B-C50C-407E-A947-70E740481C1C}">
                <a14:useLocalDpi xmlns:a14="http://schemas.microsoft.com/office/drawing/2010/main" val="0"/>
              </a:ext>
            </a:extLst>
          </a:blip>
          <a:srcRect l="19653" r="10858"/>
          <a:stretch/>
        </p:blipFill>
        <p:spPr>
          <a:xfrm>
            <a:off x="4749920" y="5389937"/>
            <a:ext cx="1212145" cy="1308271"/>
          </a:xfrm>
          <a:prstGeom prst="rect">
            <a:avLst/>
          </a:prstGeom>
        </p:spPr>
      </p:pic>
      <p:sp>
        <p:nvSpPr>
          <p:cNvPr id="19" name="Rectangle 18"/>
          <p:cNvSpPr/>
          <p:nvPr/>
        </p:nvSpPr>
        <p:spPr>
          <a:xfrm>
            <a:off x="74939" y="4919670"/>
            <a:ext cx="1515158" cy="338554"/>
          </a:xfrm>
          <a:prstGeom prst="rect">
            <a:avLst/>
          </a:prstGeom>
        </p:spPr>
        <p:txBody>
          <a:bodyPr wrap="none">
            <a:spAutoFit/>
          </a:bodyPr>
          <a:lstStyle/>
          <a:p>
            <a:r>
              <a:rPr lang="en-GB" sz="1600" dirty="0">
                <a:latin typeface="Adobe Fan Heiti Std B" panose="020B0700000000000000" pitchFamily="34" charset="-128"/>
                <a:ea typeface="Adobe Fan Heiti Std B" panose="020B0700000000000000" pitchFamily="34" charset="-128"/>
              </a:rPr>
              <a:t>Slump Testing</a:t>
            </a:r>
            <a:endParaRPr lang="en-GB" sz="1600" dirty="0"/>
          </a:p>
        </p:txBody>
      </p:sp>
      <p:sp>
        <p:nvSpPr>
          <p:cNvPr id="20" name="Title 1"/>
          <p:cNvSpPr txBox="1">
            <a:spLocks/>
          </p:cNvSpPr>
          <p:nvPr/>
        </p:nvSpPr>
        <p:spPr>
          <a:xfrm>
            <a:off x="3115012" y="4861514"/>
            <a:ext cx="1760426" cy="429176"/>
          </a:xfrm>
          <a:prstGeom prst="rect">
            <a:avLst/>
          </a:prstGeom>
        </p:spPr>
        <p:txBody>
          <a:bodyPr vert="horz" lIns="91440" tIns="45720" rIns="91440" bIns="45720" rtlCol="0" anchor="b">
            <a:normAutofit fontScale="925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GB" sz="1600" dirty="0" smtClean="0">
                <a:latin typeface="Adobe Fan Heiti Std B" panose="020B0700000000000000" pitchFamily="34" charset="-128"/>
                <a:ea typeface="Adobe Fan Heiti Std B" panose="020B0700000000000000" pitchFamily="34" charset="-128"/>
              </a:rPr>
              <a:t>Compressive Strength Testing</a:t>
            </a:r>
            <a:endParaRPr lang="en-GB" sz="1600" dirty="0">
              <a:latin typeface="Adobe Fan Heiti Std B" panose="020B0700000000000000" pitchFamily="34" charset="-128"/>
              <a:ea typeface="Adobe Fan Heiti Std B" panose="020B0700000000000000" pitchFamily="34" charset="-128"/>
            </a:endParaRPr>
          </a:p>
        </p:txBody>
      </p:sp>
      <p:sp>
        <p:nvSpPr>
          <p:cNvPr id="21" name="Rectangle 20"/>
          <p:cNvSpPr/>
          <p:nvPr/>
        </p:nvSpPr>
        <p:spPr>
          <a:xfrm>
            <a:off x="54169" y="5173123"/>
            <a:ext cx="1729627" cy="1569660"/>
          </a:xfrm>
          <a:prstGeom prst="rect">
            <a:avLst/>
          </a:prstGeom>
        </p:spPr>
        <p:txBody>
          <a:bodyPr wrap="square">
            <a:spAutoFit/>
          </a:bodyPr>
          <a:lstStyle/>
          <a:p>
            <a:r>
              <a:rPr lang="en-GB" sz="1200" dirty="0"/>
              <a:t>Slump testing checks that the ratio of water and cement in wet concrete is correct. If wet concrete loses it’s shape or ‘slumps’ too easily, the balance is not right.</a:t>
            </a:r>
          </a:p>
        </p:txBody>
      </p:sp>
      <p:sp>
        <p:nvSpPr>
          <p:cNvPr id="22" name="Rectangle 21"/>
          <p:cNvSpPr/>
          <p:nvPr/>
        </p:nvSpPr>
        <p:spPr>
          <a:xfrm>
            <a:off x="3115012" y="5245226"/>
            <a:ext cx="1671591" cy="1384995"/>
          </a:xfrm>
          <a:prstGeom prst="rect">
            <a:avLst/>
          </a:prstGeom>
        </p:spPr>
        <p:txBody>
          <a:bodyPr wrap="square">
            <a:spAutoFit/>
          </a:bodyPr>
          <a:lstStyle/>
          <a:p>
            <a:r>
              <a:rPr lang="en-GB" sz="1200" dirty="0"/>
              <a:t>Compressive strength testing checks that the hardened concrete is strong enough to withstand loads. This can be done by putting it in a hydraulic press.</a:t>
            </a:r>
          </a:p>
        </p:txBody>
      </p:sp>
      <p:sp>
        <p:nvSpPr>
          <p:cNvPr id="24" name="Curved Down Arrow 23"/>
          <p:cNvSpPr/>
          <p:nvPr/>
        </p:nvSpPr>
        <p:spPr>
          <a:xfrm rot="2296695">
            <a:off x="1608915" y="5021878"/>
            <a:ext cx="483075" cy="296684"/>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25" name="Curved Down Arrow 24"/>
          <p:cNvSpPr/>
          <p:nvPr/>
        </p:nvSpPr>
        <p:spPr>
          <a:xfrm rot="2296695">
            <a:off x="4766666" y="4940604"/>
            <a:ext cx="483075" cy="296684"/>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grpSp>
        <p:nvGrpSpPr>
          <p:cNvPr id="23" name="Group 22"/>
          <p:cNvGrpSpPr/>
          <p:nvPr/>
        </p:nvGrpSpPr>
        <p:grpSpPr>
          <a:xfrm>
            <a:off x="6184189" y="3546279"/>
            <a:ext cx="5912276" cy="3131225"/>
            <a:chOff x="6184189" y="3546279"/>
            <a:chExt cx="5912276" cy="3131225"/>
          </a:xfrm>
        </p:grpSpPr>
        <p:sp>
          <p:nvSpPr>
            <p:cNvPr id="26" name="Rectangle 25"/>
            <p:cNvSpPr/>
            <p:nvPr/>
          </p:nvSpPr>
          <p:spPr>
            <a:xfrm>
              <a:off x="6184190" y="3546279"/>
              <a:ext cx="3499676" cy="369332"/>
            </a:xfrm>
            <a:prstGeom prst="rect">
              <a:avLst/>
            </a:prstGeom>
          </p:spPr>
          <p:txBody>
            <a:bodyPr wrap="none">
              <a:spAutoFit/>
            </a:bodyPr>
            <a:lstStyle/>
            <a:p>
              <a:r>
                <a:rPr lang="en-GB" sz="1400" u="sng" dirty="0" smtClean="0">
                  <a:latin typeface="Adobe Fan Heiti Std B" panose="020B0700000000000000" pitchFamily="34" charset="-128"/>
                  <a:ea typeface="Adobe Fan Heiti Std B" panose="020B0700000000000000" pitchFamily="34" charset="-128"/>
                </a:rPr>
                <a:t>Materials used in Construction- </a:t>
              </a:r>
              <a:r>
                <a:rPr lang="en-GB" u="sng" dirty="0" smtClean="0">
                  <a:latin typeface="Adobe Fan Heiti Std B" panose="020B0700000000000000" pitchFamily="34" charset="-128"/>
                  <a:ea typeface="Adobe Fan Heiti Std B" panose="020B0700000000000000" pitchFamily="34" charset="-128"/>
                </a:rPr>
                <a:t>Timber</a:t>
              </a:r>
              <a:endParaRPr lang="en-GB" dirty="0"/>
            </a:p>
          </p:txBody>
        </p:sp>
        <p:sp>
          <p:nvSpPr>
            <p:cNvPr id="27" name="Rectangle 26"/>
            <p:cNvSpPr/>
            <p:nvPr/>
          </p:nvSpPr>
          <p:spPr>
            <a:xfrm>
              <a:off x="6184189" y="3943171"/>
              <a:ext cx="3875853" cy="1015663"/>
            </a:xfrm>
            <a:prstGeom prst="rect">
              <a:avLst/>
            </a:prstGeom>
          </p:spPr>
          <p:txBody>
            <a:bodyPr wrap="square">
              <a:spAutoFit/>
            </a:bodyPr>
            <a:lstStyle/>
            <a:p>
              <a:r>
                <a:rPr lang="en-GB" sz="1200" dirty="0"/>
                <a:t>Is used in structures such as the frames of buildings or roof trusses, as well as in doors and windows. The strength of various types of timber is tested. Timber is then sorted into various groups. This process is called stress grading or strength grading.</a:t>
              </a:r>
            </a:p>
          </p:txBody>
        </p:sp>
        <p:pic>
          <p:nvPicPr>
            <p:cNvPr id="28" name="Picture 2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338385" y="5173124"/>
              <a:ext cx="3834377" cy="1504380"/>
            </a:xfrm>
            <a:prstGeom prst="rect">
              <a:avLst/>
            </a:prstGeom>
          </p:spPr>
        </p:pic>
        <p:sp>
          <p:nvSpPr>
            <p:cNvPr id="29" name="TextBox 28"/>
            <p:cNvSpPr txBox="1"/>
            <p:nvPr/>
          </p:nvSpPr>
          <p:spPr>
            <a:xfrm>
              <a:off x="10319657" y="3943171"/>
              <a:ext cx="1776808" cy="2631490"/>
            </a:xfrm>
            <a:prstGeom prst="rect">
              <a:avLst/>
            </a:prstGeom>
            <a:solidFill>
              <a:schemeClr val="accent2">
                <a:lumMod val="40000"/>
                <a:lumOff val="60000"/>
              </a:schemeClr>
            </a:solidFill>
          </p:spPr>
          <p:txBody>
            <a:bodyPr wrap="square" rtlCol="0">
              <a:spAutoFit/>
            </a:bodyPr>
            <a:lstStyle/>
            <a:p>
              <a:r>
                <a:rPr lang="en-GB" sz="1100" dirty="0" smtClean="0"/>
                <a:t>Timber strength ranges from 14 N/mm2 to 70 N/mm2. When it is being specified, the letter C (coniferous) means softwood and the letter D (deciduous) means hardwood. This means that timber is classified from C14 to C50 and D30 to D70. A D30 timber is a hardwood with a strength of 30 N/mm2. The strength class is usually stamped on the timber.</a:t>
              </a:r>
              <a:endParaRPr lang="en-GB" sz="1100" dirty="0"/>
            </a:p>
          </p:txBody>
        </p:sp>
      </p:grpSp>
    </p:spTree>
    <p:extLst>
      <p:ext uri="{BB962C8B-B14F-4D97-AF65-F5344CB8AC3E}">
        <p14:creationId xmlns:p14="http://schemas.microsoft.com/office/powerpoint/2010/main" val="12469386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additive="base">
                                        <p:cTn id="7" dur="500" fill="hold"/>
                                        <p:tgtEl>
                                          <p:spTgt spid="15"/>
                                        </p:tgtEl>
                                        <p:attrNameLst>
                                          <p:attrName>ppt_x</p:attrName>
                                        </p:attrNameLst>
                                      </p:cBhvr>
                                      <p:tavLst>
                                        <p:tav tm="0">
                                          <p:val>
                                            <p:strVal val="#ppt_x"/>
                                          </p:val>
                                        </p:tav>
                                        <p:tav tm="100000">
                                          <p:val>
                                            <p:strVal val="#ppt_x"/>
                                          </p:val>
                                        </p:tav>
                                      </p:tavLst>
                                    </p:anim>
                                    <p:anim calcmode="lin" valueType="num">
                                      <p:cBhvr additive="base">
                                        <p:cTn id="8"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6"/>
                                        </p:tgtEl>
                                        <p:attrNameLst>
                                          <p:attrName>style.visibility</p:attrName>
                                        </p:attrNameLst>
                                      </p:cBhvr>
                                      <p:to>
                                        <p:strVal val="visible"/>
                                      </p:to>
                                    </p:set>
                                    <p:anim calcmode="lin" valueType="num">
                                      <p:cBhvr additive="base">
                                        <p:cTn id="13" dur="500" fill="hold"/>
                                        <p:tgtEl>
                                          <p:spTgt spid="16"/>
                                        </p:tgtEl>
                                        <p:attrNameLst>
                                          <p:attrName>ppt_x</p:attrName>
                                        </p:attrNameLst>
                                      </p:cBhvr>
                                      <p:tavLst>
                                        <p:tav tm="0">
                                          <p:val>
                                            <p:strVal val="#ppt_x"/>
                                          </p:val>
                                        </p:tav>
                                        <p:tav tm="100000">
                                          <p:val>
                                            <p:strVal val="#ppt_x"/>
                                          </p:val>
                                        </p:tav>
                                      </p:tavLst>
                                    </p:anim>
                                    <p:anim calcmode="lin" valueType="num">
                                      <p:cBhvr additive="base">
                                        <p:cTn id="14"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3"/>
                                        </p:tgtEl>
                                        <p:attrNameLst>
                                          <p:attrName>style.visibility</p:attrName>
                                        </p:attrNameLst>
                                      </p:cBhvr>
                                      <p:to>
                                        <p:strVal val="visible"/>
                                      </p:to>
                                    </p:set>
                                    <p:anim calcmode="lin" valueType="num">
                                      <p:cBhvr additive="base">
                                        <p:cTn id="19" dur="500" fill="hold"/>
                                        <p:tgtEl>
                                          <p:spTgt spid="13"/>
                                        </p:tgtEl>
                                        <p:attrNameLst>
                                          <p:attrName>ppt_x</p:attrName>
                                        </p:attrNameLst>
                                      </p:cBhvr>
                                      <p:tavLst>
                                        <p:tav tm="0">
                                          <p:val>
                                            <p:strVal val="#ppt_x"/>
                                          </p:val>
                                        </p:tav>
                                        <p:tav tm="100000">
                                          <p:val>
                                            <p:strVal val="#ppt_x"/>
                                          </p:val>
                                        </p:tav>
                                      </p:tavLst>
                                    </p:anim>
                                    <p:anim calcmode="lin" valueType="num">
                                      <p:cBhvr additive="base">
                                        <p:cTn id="20" dur="500" fill="hold"/>
                                        <p:tgtEl>
                                          <p:spTgt spid="13"/>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4"/>
                                        </p:tgtEl>
                                        <p:attrNameLst>
                                          <p:attrName>style.visibility</p:attrName>
                                        </p:attrNameLst>
                                      </p:cBhvr>
                                      <p:to>
                                        <p:strVal val="visible"/>
                                      </p:to>
                                    </p:set>
                                    <p:anim calcmode="lin" valueType="num">
                                      <p:cBhvr additive="base">
                                        <p:cTn id="23" dur="500" fill="hold"/>
                                        <p:tgtEl>
                                          <p:spTgt spid="14"/>
                                        </p:tgtEl>
                                        <p:attrNameLst>
                                          <p:attrName>ppt_x</p:attrName>
                                        </p:attrNameLst>
                                      </p:cBhvr>
                                      <p:tavLst>
                                        <p:tav tm="0">
                                          <p:val>
                                            <p:strVal val="#ppt_x"/>
                                          </p:val>
                                        </p:tav>
                                        <p:tav tm="100000">
                                          <p:val>
                                            <p:strVal val="#ppt_x"/>
                                          </p:val>
                                        </p:tav>
                                      </p:tavLst>
                                    </p:anim>
                                    <p:anim calcmode="lin" valueType="num">
                                      <p:cBhvr additive="base">
                                        <p:cTn id="24" dur="500" fill="hold"/>
                                        <p:tgtEl>
                                          <p:spTgt spid="14"/>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21"/>
                                        </p:tgtEl>
                                        <p:attrNameLst>
                                          <p:attrName>style.visibility</p:attrName>
                                        </p:attrNameLst>
                                      </p:cBhvr>
                                      <p:to>
                                        <p:strVal val="visible"/>
                                      </p:to>
                                    </p:set>
                                    <p:anim calcmode="lin" valueType="num">
                                      <p:cBhvr additive="base">
                                        <p:cTn id="27" dur="500" fill="hold"/>
                                        <p:tgtEl>
                                          <p:spTgt spid="21"/>
                                        </p:tgtEl>
                                        <p:attrNameLst>
                                          <p:attrName>ppt_x</p:attrName>
                                        </p:attrNameLst>
                                      </p:cBhvr>
                                      <p:tavLst>
                                        <p:tav tm="0">
                                          <p:val>
                                            <p:strVal val="#ppt_x"/>
                                          </p:val>
                                        </p:tav>
                                        <p:tav tm="100000">
                                          <p:val>
                                            <p:strVal val="#ppt_x"/>
                                          </p:val>
                                        </p:tav>
                                      </p:tavLst>
                                    </p:anim>
                                    <p:anim calcmode="lin" valueType="num">
                                      <p:cBhvr additive="base">
                                        <p:cTn id="28" dur="500" fill="hold"/>
                                        <p:tgtEl>
                                          <p:spTgt spid="21"/>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9"/>
                                        </p:tgtEl>
                                        <p:attrNameLst>
                                          <p:attrName>style.visibility</p:attrName>
                                        </p:attrNameLst>
                                      </p:cBhvr>
                                      <p:to>
                                        <p:strVal val="visible"/>
                                      </p:to>
                                    </p:set>
                                    <p:anim calcmode="lin" valueType="num">
                                      <p:cBhvr additive="base">
                                        <p:cTn id="31" dur="500" fill="hold"/>
                                        <p:tgtEl>
                                          <p:spTgt spid="19"/>
                                        </p:tgtEl>
                                        <p:attrNameLst>
                                          <p:attrName>ppt_x</p:attrName>
                                        </p:attrNameLst>
                                      </p:cBhvr>
                                      <p:tavLst>
                                        <p:tav tm="0">
                                          <p:val>
                                            <p:strVal val="#ppt_x"/>
                                          </p:val>
                                        </p:tav>
                                        <p:tav tm="100000">
                                          <p:val>
                                            <p:strVal val="#ppt_x"/>
                                          </p:val>
                                        </p:tav>
                                      </p:tavLst>
                                    </p:anim>
                                    <p:anim calcmode="lin" valueType="num">
                                      <p:cBhvr additive="base">
                                        <p:cTn id="32" dur="500" fill="hold"/>
                                        <p:tgtEl>
                                          <p:spTgt spid="19"/>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24"/>
                                        </p:tgtEl>
                                        <p:attrNameLst>
                                          <p:attrName>style.visibility</p:attrName>
                                        </p:attrNameLst>
                                      </p:cBhvr>
                                      <p:to>
                                        <p:strVal val="visible"/>
                                      </p:to>
                                    </p:set>
                                    <p:anim calcmode="lin" valueType="num">
                                      <p:cBhvr additive="base">
                                        <p:cTn id="35" dur="500" fill="hold"/>
                                        <p:tgtEl>
                                          <p:spTgt spid="24"/>
                                        </p:tgtEl>
                                        <p:attrNameLst>
                                          <p:attrName>ppt_x</p:attrName>
                                        </p:attrNameLst>
                                      </p:cBhvr>
                                      <p:tavLst>
                                        <p:tav tm="0">
                                          <p:val>
                                            <p:strVal val="#ppt_x"/>
                                          </p:val>
                                        </p:tav>
                                        <p:tav tm="100000">
                                          <p:val>
                                            <p:strVal val="#ppt_x"/>
                                          </p:val>
                                        </p:tav>
                                      </p:tavLst>
                                    </p:anim>
                                    <p:anim calcmode="lin" valueType="num">
                                      <p:cBhvr additive="base">
                                        <p:cTn id="36" dur="500" fill="hold"/>
                                        <p:tgtEl>
                                          <p:spTgt spid="24"/>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500" fill="hold"/>
                                        <p:tgtEl>
                                          <p:spTgt spid="17"/>
                                        </p:tgtEl>
                                        <p:attrNameLst>
                                          <p:attrName>ppt_x</p:attrName>
                                        </p:attrNameLst>
                                      </p:cBhvr>
                                      <p:tavLst>
                                        <p:tav tm="0">
                                          <p:val>
                                            <p:strVal val="#ppt_x"/>
                                          </p:val>
                                        </p:tav>
                                        <p:tav tm="100000">
                                          <p:val>
                                            <p:strVal val="#ppt_x"/>
                                          </p:val>
                                        </p:tav>
                                      </p:tavLst>
                                    </p:anim>
                                    <p:anim calcmode="lin" valueType="num">
                                      <p:cBhvr additive="base">
                                        <p:cTn id="40" dur="5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additive="base">
                                        <p:cTn id="43" dur="500" fill="hold"/>
                                        <p:tgtEl>
                                          <p:spTgt spid="20"/>
                                        </p:tgtEl>
                                        <p:attrNameLst>
                                          <p:attrName>ppt_x</p:attrName>
                                        </p:attrNameLst>
                                      </p:cBhvr>
                                      <p:tavLst>
                                        <p:tav tm="0">
                                          <p:val>
                                            <p:strVal val="#ppt_x"/>
                                          </p:val>
                                        </p:tav>
                                        <p:tav tm="100000">
                                          <p:val>
                                            <p:strVal val="#ppt_x"/>
                                          </p:val>
                                        </p:tav>
                                      </p:tavLst>
                                    </p:anim>
                                    <p:anim calcmode="lin" valueType="num">
                                      <p:cBhvr additive="base">
                                        <p:cTn id="44" dur="500" fill="hold"/>
                                        <p:tgtEl>
                                          <p:spTgt spid="20"/>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2"/>
                                        </p:tgtEl>
                                        <p:attrNameLst>
                                          <p:attrName>style.visibility</p:attrName>
                                        </p:attrNameLst>
                                      </p:cBhvr>
                                      <p:to>
                                        <p:strVal val="visible"/>
                                      </p:to>
                                    </p:set>
                                    <p:anim calcmode="lin" valueType="num">
                                      <p:cBhvr additive="base">
                                        <p:cTn id="47" dur="500" fill="hold"/>
                                        <p:tgtEl>
                                          <p:spTgt spid="22"/>
                                        </p:tgtEl>
                                        <p:attrNameLst>
                                          <p:attrName>ppt_x</p:attrName>
                                        </p:attrNameLst>
                                      </p:cBhvr>
                                      <p:tavLst>
                                        <p:tav tm="0">
                                          <p:val>
                                            <p:strVal val="#ppt_x"/>
                                          </p:val>
                                        </p:tav>
                                        <p:tav tm="100000">
                                          <p:val>
                                            <p:strVal val="#ppt_x"/>
                                          </p:val>
                                        </p:tav>
                                      </p:tavLst>
                                    </p:anim>
                                    <p:anim calcmode="lin" valueType="num">
                                      <p:cBhvr additive="base">
                                        <p:cTn id="48" dur="500" fill="hold"/>
                                        <p:tgtEl>
                                          <p:spTgt spid="22"/>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5"/>
                                        </p:tgtEl>
                                        <p:attrNameLst>
                                          <p:attrName>style.visibility</p:attrName>
                                        </p:attrNameLst>
                                      </p:cBhvr>
                                      <p:to>
                                        <p:strVal val="visible"/>
                                      </p:to>
                                    </p:set>
                                    <p:anim calcmode="lin" valueType="num">
                                      <p:cBhvr additive="base">
                                        <p:cTn id="51" dur="500" fill="hold"/>
                                        <p:tgtEl>
                                          <p:spTgt spid="25"/>
                                        </p:tgtEl>
                                        <p:attrNameLst>
                                          <p:attrName>ppt_x</p:attrName>
                                        </p:attrNameLst>
                                      </p:cBhvr>
                                      <p:tavLst>
                                        <p:tav tm="0">
                                          <p:val>
                                            <p:strVal val="#ppt_x"/>
                                          </p:val>
                                        </p:tav>
                                        <p:tav tm="100000">
                                          <p:val>
                                            <p:strVal val="#ppt_x"/>
                                          </p:val>
                                        </p:tav>
                                      </p:tavLst>
                                    </p:anim>
                                    <p:anim calcmode="lin" valueType="num">
                                      <p:cBhvr additive="base">
                                        <p:cTn id="52" dur="500" fill="hold"/>
                                        <p:tgtEl>
                                          <p:spTgt spid="25"/>
                                        </p:tgtEl>
                                        <p:attrNameLst>
                                          <p:attrName>ppt_y</p:attrName>
                                        </p:attrNameLst>
                                      </p:cBhvr>
                                      <p:tavLst>
                                        <p:tav tm="0">
                                          <p:val>
                                            <p:strVal val="1+#ppt_h/2"/>
                                          </p:val>
                                        </p:tav>
                                        <p:tav tm="100000">
                                          <p:val>
                                            <p:strVal val="#ppt_y"/>
                                          </p:val>
                                        </p:tav>
                                      </p:tavLst>
                                    </p:anim>
                                  </p:childTnLst>
                                </p:cTn>
                              </p:par>
                              <p:par>
                                <p:cTn id="53" presetID="2" presetClass="entr" presetSubtype="4" fill="hold" nodeType="withEffect">
                                  <p:stCondLst>
                                    <p:cond delay="0"/>
                                  </p:stCondLst>
                                  <p:childTnLst>
                                    <p:set>
                                      <p:cBhvr>
                                        <p:cTn id="54" dur="1" fill="hold">
                                          <p:stCondLst>
                                            <p:cond delay="0"/>
                                          </p:stCondLst>
                                        </p:cTn>
                                        <p:tgtEl>
                                          <p:spTgt spid="18"/>
                                        </p:tgtEl>
                                        <p:attrNameLst>
                                          <p:attrName>style.visibility</p:attrName>
                                        </p:attrNameLst>
                                      </p:cBhvr>
                                      <p:to>
                                        <p:strVal val="visible"/>
                                      </p:to>
                                    </p:set>
                                    <p:anim calcmode="lin" valueType="num">
                                      <p:cBhvr additive="base">
                                        <p:cTn id="55" dur="500" fill="hold"/>
                                        <p:tgtEl>
                                          <p:spTgt spid="18"/>
                                        </p:tgtEl>
                                        <p:attrNameLst>
                                          <p:attrName>ppt_x</p:attrName>
                                        </p:attrNameLst>
                                      </p:cBhvr>
                                      <p:tavLst>
                                        <p:tav tm="0">
                                          <p:val>
                                            <p:strVal val="#ppt_x"/>
                                          </p:val>
                                        </p:tav>
                                        <p:tav tm="100000">
                                          <p:val>
                                            <p:strVal val="#ppt_x"/>
                                          </p:val>
                                        </p:tav>
                                      </p:tavLst>
                                    </p:anim>
                                    <p:anim calcmode="lin" valueType="num">
                                      <p:cBhvr additive="base">
                                        <p:cTn id="56"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nodeType="clickEffect">
                                  <p:stCondLst>
                                    <p:cond delay="0"/>
                                  </p:stCondLst>
                                  <p:childTnLst>
                                    <p:set>
                                      <p:cBhvr>
                                        <p:cTn id="60" dur="1" fill="hold">
                                          <p:stCondLst>
                                            <p:cond delay="0"/>
                                          </p:stCondLst>
                                        </p:cTn>
                                        <p:tgtEl>
                                          <p:spTgt spid="23"/>
                                        </p:tgtEl>
                                        <p:attrNameLst>
                                          <p:attrName>style.visibility</p:attrName>
                                        </p:attrNameLst>
                                      </p:cBhvr>
                                      <p:to>
                                        <p:strVal val="visible"/>
                                      </p:to>
                                    </p:set>
                                    <p:anim calcmode="lin" valueType="num">
                                      <p:cBhvr additive="base">
                                        <p:cTn id="61" dur="500" fill="hold"/>
                                        <p:tgtEl>
                                          <p:spTgt spid="23"/>
                                        </p:tgtEl>
                                        <p:attrNameLst>
                                          <p:attrName>ppt_x</p:attrName>
                                        </p:attrNameLst>
                                      </p:cBhvr>
                                      <p:tavLst>
                                        <p:tav tm="0">
                                          <p:val>
                                            <p:strVal val="#ppt_x"/>
                                          </p:val>
                                        </p:tav>
                                        <p:tav tm="100000">
                                          <p:val>
                                            <p:strVal val="#ppt_x"/>
                                          </p:val>
                                        </p:tav>
                                      </p:tavLst>
                                    </p:anim>
                                    <p:anim calcmode="lin" valueType="num">
                                      <p:cBhvr additive="base">
                                        <p:cTn id="62"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p:bldP spid="19" grpId="0"/>
      <p:bldP spid="20" grpId="0"/>
      <p:bldP spid="21" grpId="0"/>
      <p:bldP spid="22" grpId="0"/>
      <p:bldP spid="24" grpId="0" animBg="1"/>
      <p:bldP spid="25"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0"/>
            <a:ext cx="12192000" cy="68580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8" name="Straight Connector 7"/>
          <p:cNvCxnSpPr>
            <a:stCxn id="6" idx="0"/>
            <a:endCxn id="6" idx="2"/>
          </p:cNvCxnSpPr>
          <p:nvPr/>
        </p:nvCxnSpPr>
        <p:spPr>
          <a:xfrm>
            <a:off x="6096000" y="0"/>
            <a:ext cx="0" cy="6858000"/>
          </a:xfrm>
          <a:prstGeom prst="line">
            <a:avLst/>
          </a:prstGeom>
          <a:ln>
            <a:solidFill>
              <a:schemeClr val="tx1"/>
            </a:solidFill>
          </a:ln>
        </p:spPr>
        <p:style>
          <a:lnRef idx="1">
            <a:schemeClr val="dk1"/>
          </a:lnRef>
          <a:fillRef idx="0">
            <a:schemeClr val="dk1"/>
          </a:fillRef>
          <a:effectRef idx="0">
            <a:schemeClr val="dk1"/>
          </a:effectRef>
          <a:fontRef idx="minor">
            <a:schemeClr val="tx1"/>
          </a:fontRef>
        </p:style>
      </p:cxnSp>
      <p:cxnSp>
        <p:nvCxnSpPr>
          <p:cNvPr id="10" name="Straight Connector 9"/>
          <p:cNvCxnSpPr>
            <a:stCxn id="6" idx="1"/>
            <a:endCxn id="6" idx="3"/>
          </p:cNvCxnSpPr>
          <p:nvPr/>
        </p:nvCxnSpPr>
        <p:spPr>
          <a:xfrm>
            <a:off x="0" y="3429000"/>
            <a:ext cx="12192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nvGrpSpPr>
          <p:cNvPr id="25" name="Group 24"/>
          <p:cNvGrpSpPr/>
          <p:nvPr/>
        </p:nvGrpSpPr>
        <p:grpSpPr>
          <a:xfrm>
            <a:off x="103489" y="123658"/>
            <a:ext cx="5901071" cy="3253473"/>
            <a:chOff x="103489" y="123658"/>
            <a:chExt cx="5901071" cy="3253473"/>
          </a:xfrm>
        </p:grpSpPr>
        <p:sp>
          <p:nvSpPr>
            <p:cNvPr id="5" name="Rectangle 4"/>
            <p:cNvSpPr/>
            <p:nvPr/>
          </p:nvSpPr>
          <p:spPr>
            <a:xfrm>
              <a:off x="1809712" y="123658"/>
              <a:ext cx="3721339" cy="369332"/>
            </a:xfrm>
            <a:prstGeom prst="rect">
              <a:avLst/>
            </a:prstGeom>
          </p:spPr>
          <p:txBody>
            <a:bodyPr wrap="square">
              <a:spAutoFit/>
            </a:bodyPr>
            <a:lstStyle/>
            <a:p>
              <a:r>
                <a:rPr lang="en-GB" dirty="0" smtClean="0">
                  <a:latin typeface="Adobe Fan Heiti Std B" panose="020B0700000000000000" pitchFamily="34" charset="-128"/>
                  <a:ea typeface="Adobe Fan Heiti Std B" panose="020B0700000000000000" pitchFamily="34" charset="-128"/>
                </a:rPr>
                <a:t>Bricks            </a:t>
              </a:r>
              <a:r>
                <a:rPr lang="en-GB" dirty="0" smtClean="0">
                  <a:latin typeface="Adobe Fan Heiti Std B" panose="020B0700000000000000" pitchFamily="34" charset="-128"/>
                  <a:ea typeface="Adobe Fan Heiti Std B" panose="020B0700000000000000" pitchFamily="34" charset="-128"/>
                </a:rPr>
                <a:t>Mortar            </a:t>
              </a:r>
              <a:r>
                <a:rPr lang="en-GB" dirty="0" smtClean="0">
                  <a:latin typeface="Adobe Fan Heiti Std B" panose="020B0700000000000000" pitchFamily="34" charset="-128"/>
                  <a:ea typeface="Adobe Fan Heiti Std B" panose="020B0700000000000000" pitchFamily="34" charset="-128"/>
                </a:rPr>
                <a:t>          </a:t>
              </a:r>
              <a:r>
                <a:rPr lang="en-GB" dirty="0" err="1" smtClean="0">
                  <a:latin typeface="Adobe Fan Heiti Std B" panose="020B0700000000000000" pitchFamily="34" charset="-128"/>
                  <a:ea typeface="Adobe Fan Heiti Std B" panose="020B0700000000000000" pitchFamily="34" charset="-128"/>
                </a:rPr>
                <a:t>Hardcore</a:t>
              </a:r>
              <a:r>
                <a:rPr lang="en-GB" dirty="0" smtClean="0">
                  <a:latin typeface="Adobe Fan Heiti Std B" panose="020B0700000000000000" pitchFamily="34" charset="-128"/>
                  <a:ea typeface="Adobe Fan Heiti Std B" panose="020B0700000000000000" pitchFamily="34" charset="-128"/>
                </a:rPr>
                <a:t>            </a:t>
              </a:r>
              <a:endParaRPr lang="en-GB" dirty="0"/>
            </a:p>
          </p:txBody>
        </p:sp>
        <p:sp>
          <p:nvSpPr>
            <p:cNvPr id="3" name="Rectangle 2"/>
            <p:cNvSpPr/>
            <p:nvPr/>
          </p:nvSpPr>
          <p:spPr>
            <a:xfrm>
              <a:off x="103489" y="1438139"/>
              <a:ext cx="1706224" cy="1938992"/>
            </a:xfrm>
            <a:prstGeom prst="rect">
              <a:avLst/>
            </a:prstGeom>
            <a:solidFill>
              <a:schemeClr val="accent2">
                <a:lumMod val="20000"/>
                <a:lumOff val="80000"/>
              </a:schemeClr>
            </a:solidFill>
          </p:spPr>
          <p:txBody>
            <a:bodyPr wrap="square">
              <a:spAutoFit/>
            </a:bodyPr>
            <a:lstStyle/>
            <a:p>
              <a:pPr algn="ctr"/>
              <a:r>
                <a:rPr lang="en-GB" sz="1200" dirty="0"/>
                <a:t>These are classified according to their strength and the amount of moisture that they can absorb. Bricks are usually made from clay.</a:t>
              </a:r>
            </a:p>
            <a:p>
              <a:pPr algn="ctr"/>
              <a:r>
                <a:rPr lang="en-GB" sz="1200" dirty="0"/>
                <a:t>All bricks should have a minimum strength of 5N/mm2.</a:t>
              </a:r>
            </a:p>
          </p:txBody>
        </p:sp>
        <p:pic>
          <p:nvPicPr>
            <p:cNvPr id="9" name="Picture 8"/>
            <p:cNvPicPr>
              <a:picLocks noChangeAspect="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594623" y="525843"/>
              <a:ext cx="1034380" cy="1034380"/>
            </a:xfrm>
            <a:prstGeom prst="rect">
              <a:avLst/>
            </a:prstGeom>
          </p:spPr>
        </p:pic>
        <p:sp>
          <p:nvSpPr>
            <p:cNvPr id="4" name="Rectangle 3"/>
            <p:cNvSpPr/>
            <p:nvPr/>
          </p:nvSpPr>
          <p:spPr>
            <a:xfrm>
              <a:off x="1809714" y="1438139"/>
              <a:ext cx="2085703" cy="1938992"/>
            </a:xfrm>
            <a:prstGeom prst="rect">
              <a:avLst/>
            </a:prstGeom>
            <a:solidFill>
              <a:schemeClr val="accent1">
                <a:lumMod val="20000"/>
                <a:lumOff val="80000"/>
              </a:schemeClr>
            </a:solidFill>
          </p:spPr>
          <p:txBody>
            <a:bodyPr wrap="square">
              <a:spAutoFit/>
            </a:bodyPr>
            <a:lstStyle/>
            <a:p>
              <a:pPr algn="ctr"/>
              <a:r>
                <a:rPr lang="en-US" sz="1200" dirty="0"/>
                <a:t>Mortar is a workable paste used to bind, fill and seal building blocks such as stones, bricks, and concrete masonry units together.</a:t>
              </a:r>
            </a:p>
            <a:p>
              <a:pPr algn="ctr"/>
              <a:r>
                <a:rPr lang="en-US" sz="1200" dirty="0"/>
                <a:t>Testing is done by making cubes of mortar to check how much water can pass through it, or if there are any gaps causing leakage.</a:t>
              </a:r>
              <a:endParaRPr lang="en-GB" sz="1200" dirty="0"/>
            </a:p>
          </p:txBody>
        </p:sp>
        <p:pic>
          <p:nvPicPr>
            <p:cNvPr id="11" name="Picture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704099" y="477186"/>
              <a:ext cx="1053508" cy="983274"/>
            </a:xfrm>
            <a:prstGeom prst="rect">
              <a:avLst/>
            </a:prstGeom>
          </p:spPr>
        </p:pic>
        <p:sp>
          <p:nvSpPr>
            <p:cNvPr id="7" name="Rectangle 6"/>
            <p:cNvSpPr/>
            <p:nvPr/>
          </p:nvSpPr>
          <p:spPr>
            <a:xfrm>
              <a:off x="3941171" y="1425076"/>
              <a:ext cx="2063389" cy="1938992"/>
            </a:xfrm>
            <a:prstGeom prst="rect">
              <a:avLst/>
            </a:prstGeom>
            <a:solidFill>
              <a:schemeClr val="accent4">
                <a:lumMod val="20000"/>
                <a:lumOff val="80000"/>
              </a:schemeClr>
            </a:solidFill>
          </p:spPr>
          <p:txBody>
            <a:bodyPr wrap="square">
              <a:spAutoFit/>
            </a:bodyPr>
            <a:lstStyle/>
            <a:p>
              <a:pPr algn="ctr"/>
              <a:r>
                <a:rPr lang="en-GB" sz="1200" dirty="0"/>
                <a:t>This is used to provide an even base under floors. It is a mix of gravel, sand, broken bricks and crushed concrete also known as </a:t>
              </a:r>
              <a:r>
                <a:rPr lang="en-GB" sz="1200" b="1" dirty="0"/>
                <a:t>aggregate.</a:t>
              </a:r>
            </a:p>
            <a:p>
              <a:pPr algn="ctr"/>
              <a:r>
                <a:rPr lang="en-GB" sz="1200" dirty="0"/>
                <a:t>It is classified based on the size of the pieces of material in the mixture. The higher the number in the classification, the larger the pieces are.</a:t>
              </a:r>
            </a:p>
          </p:txBody>
        </p:sp>
        <p:pic>
          <p:nvPicPr>
            <p:cNvPr id="12" name="Picture 11"/>
            <p:cNvPicPr>
              <a:picLocks noChangeAspect="1"/>
            </p:cNvPicPr>
            <p:nvPr/>
          </p:nvPicPr>
          <p:blipFill rotWithShape="1">
            <a:blip r:embed="rId4" cstate="print">
              <a:extLst>
                <a:ext uri="{28A0092B-C50C-407E-A947-70E740481C1C}">
                  <a14:useLocalDpi xmlns:a14="http://schemas.microsoft.com/office/drawing/2010/main" val="0"/>
                </a:ext>
              </a:extLst>
            </a:blip>
            <a:srcRect t="54887"/>
            <a:stretch/>
          </p:blipFill>
          <p:spPr>
            <a:xfrm>
              <a:off x="4348238" y="477645"/>
              <a:ext cx="1645934" cy="990040"/>
            </a:xfrm>
            <a:prstGeom prst="rect">
              <a:avLst/>
            </a:prstGeom>
          </p:spPr>
        </p:pic>
      </p:grpSp>
      <p:grpSp>
        <p:nvGrpSpPr>
          <p:cNvPr id="27" name="Group 26"/>
          <p:cNvGrpSpPr/>
          <p:nvPr/>
        </p:nvGrpSpPr>
        <p:grpSpPr>
          <a:xfrm>
            <a:off x="6148315" y="143161"/>
            <a:ext cx="5923330" cy="3247033"/>
            <a:chOff x="6148315" y="143161"/>
            <a:chExt cx="5923330" cy="3247033"/>
          </a:xfrm>
        </p:grpSpPr>
        <p:sp>
          <p:nvSpPr>
            <p:cNvPr id="13" name="Rectangle 12"/>
            <p:cNvSpPr/>
            <p:nvPr/>
          </p:nvSpPr>
          <p:spPr>
            <a:xfrm>
              <a:off x="6241984" y="143161"/>
              <a:ext cx="1446230" cy="369332"/>
            </a:xfrm>
            <a:prstGeom prst="rect">
              <a:avLst/>
            </a:prstGeom>
          </p:spPr>
          <p:txBody>
            <a:bodyPr wrap="none">
              <a:spAutoFit/>
            </a:bodyPr>
            <a:lstStyle/>
            <a:p>
              <a:r>
                <a:rPr lang="en-GB" u="sng" dirty="0" smtClean="0">
                  <a:latin typeface="Adobe Fan Heiti Std B" panose="020B0700000000000000" pitchFamily="34" charset="-128"/>
                  <a:ea typeface="Adobe Fan Heiti Std B" panose="020B0700000000000000" pitchFamily="34" charset="-128"/>
                </a:rPr>
                <a:t>Cavity Walls</a:t>
              </a:r>
              <a:endParaRPr lang="en-GB" dirty="0"/>
            </a:p>
          </p:txBody>
        </p:sp>
        <p:grpSp>
          <p:nvGrpSpPr>
            <p:cNvPr id="26" name="Group 25"/>
            <p:cNvGrpSpPr/>
            <p:nvPr/>
          </p:nvGrpSpPr>
          <p:grpSpPr>
            <a:xfrm>
              <a:off x="6148315" y="447178"/>
              <a:ext cx="5923330" cy="2943016"/>
              <a:chOff x="6148315" y="447178"/>
              <a:chExt cx="5923330" cy="2943016"/>
            </a:xfrm>
          </p:grpSpPr>
          <p:pic>
            <p:nvPicPr>
              <p:cNvPr id="14" name="Picture 1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148315" y="1867428"/>
                <a:ext cx="3197409" cy="1522766"/>
              </a:xfrm>
              <a:prstGeom prst="rect">
                <a:avLst/>
              </a:prstGeom>
            </p:spPr>
          </p:pic>
          <p:sp>
            <p:nvSpPr>
              <p:cNvPr id="15" name="TextBox 14"/>
              <p:cNvSpPr txBox="1"/>
              <p:nvPr/>
            </p:nvSpPr>
            <p:spPr>
              <a:xfrm>
                <a:off x="6241984" y="447178"/>
                <a:ext cx="2823639" cy="1384995"/>
              </a:xfrm>
              <a:prstGeom prst="rect">
                <a:avLst/>
              </a:prstGeom>
              <a:noFill/>
            </p:spPr>
            <p:txBody>
              <a:bodyPr wrap="square" rtlCol="0">
                <a:spAutoFit/>
              </a:bodyPr>
              <a:lstStyle/>
              <a:p>
                <a:r>
                  <a:rPr lang="en-GB" sz="1200" dirty="0" smtClean="0"/>
                  <a:t>Cavity walls are constructed as two halves, called skins or leaves. The gap between the two skins is called a cavity, which is normally filled with insulating material above ground level. Below ground level it is filled with concrete to make it both stronger and more stable.</a:t>
                </a:r>
                <a:endParaRPr lang="en-GB" sz="1200" dirty="0"/>
              </a:p>
            </p:txBody>
          </p:sp>
          <p:sp>
            <p:nvSpPr>
              <p:cNvPr id="16" name="TextBox 15"/>
              <p:cNvSpPr txBox="1"/>
              <p:nvPr/>
            </p:nvSpPr>
            <p:spPr>
              <a:xfrm>
                <a:off x="9122159" y="647696"/>
                <a:ext cx="2756263" cy="1200329"/>
              </a:xfrm>
              <a:prstGeom prst="rect">
                <a:avLst/>
              </a:prstGeom>
              <a:noFill/>
            </p:spPr>
            <p:txBody>
              <a:bodyPr wrap="square" rtlCol="0">
                <a:spAutoFit/>
              </a:bodyPr>
              <a:lstStyle/>
              <a:p>
                <a:r>
                  <a:rPr lang="en-GB" sz="1200" dirty="0" smtClean="0"/>
                  <a:t>As a cavity wall is constructed in two halves, wall ties are provided to connect these together. This makes sure the wall will stay in place and will not move. Wall ties should be provided </a:t>
                </a:r>
                <a:r>
                  <a:rPr lang="en-GB" sz="1200" dirty="0"/>
                  <a:t>e</a:t>
                </a:r>
                <a:r>
                  <a:rPr lang="en-GB" sz="1200" dirty="0" smtClean="0"/>
                  <a:t>very 900mm horizontally and every 450 mm vertically. </a:t>
                </a:r>
                <a:endParaRPr lang="en-GB" sz="1200" dirty="0"/>
              </a:p>
            </p:txBody>
          </p:sp>
          <p:cxnSp>
            <p:nvCxnSpPr>
              <p:cNvPr id="19" name="Straight Arrow Connector 18"/>
              <p:cNvCxnSpPr/>
              <p:nvPr/>
            </p:nvCxnSpPr>
            <p:spPr>
              <a:xfrm flipH="1" flipV="1">
                <a:off x="7648710" y="1946002"/>
                <a:ext cx="2146799" cy="3307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p:nvPr/>
            </p:nvCxnSpPr>
            <p:spPr>
              <a:xfrm flipH="1" flipV="1">
                <a:off x="7821289" y="2140496"/>
                <a:ext cx="1974220" cy="4100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p:nvPr/>
            </p:nvCxnSpPr>
            <p:spPr>
              <a:xfrm flipH="1" flipV="1">
                <a:off x="8028302" y="2422049"/>
                <a:ext cx="1767207" cy="2538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8" name="Straight Arrow Connector 27"/>
              <p:cNvCxnSpPr/>
              <p:nvPr/>
            </p:nvCxnSpPr>
            <p:spPr>
              <a:xfrm flipH="1" flipV="1">
                <a:off x="8784232" y="2755754"/>
                <a:ext cx="1011277" cy="1246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1" name="Straight Arrow Connector 30"/>
              <p:cNvCxnSpPr/>
              <p:nvPr/>
            </p:nvCxnSpPr>
            <p:spPr>
              <a:xfrm flipH="1">
                <a:off x="8424451" y="3120676"/>
                <a:ext cx="1371058"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34" name="TextBox 33"/>
              <p:cNvSpPr txBox="1"/>
              <p:nvPr/>
            </p:nvSpPr>
            <p:spPr>
              <a:xfrm>
                <a:off x="9795509" y="1813432"/>
                <a:ext cx="1477737" cy="307777"/>
              </a:xfrm>
              <a:prstGeom prst="rect">
                <a:avLst/>
              </a:prstGeom>
              <a:noFill/>
            </p:spPr>
            <p:txBody>
              <a:bodyPr wrap="square" rtlCol="0">
                <a:spAutoFit/>
              </a:bodyPr>
              <a:lstStyle/>
              <a:p>
                <a:r>
                  <a:rPr lang="en-GB" sz="1400" b="1" dirty="0" smtClean="0"/>
                  <a:t>Plasterboard</a:t>
                </a:r>
                <a:endParaRPr lang="en-GB" sz="1400" b="1" dirty="0"/>
              </a:p>
            </p:txBody>
          </p:sp>
          <p:sp>
            <p:nvSpPr>
              <p:cNvPr id="35" name="TextBox 34"/>
              <p:cNvSpPr txBox="1"/>
              <p:nvPr/>
            </p:nvSpPr>
            <p:spPr>
              <a:xfrm>
                <a:off x="9842592" y="2054076"/>
                <a:ext cx="1477737" cy="307777"/>
              </a:xfrm>
              <a:prstGeom prst="rect">
                <a:avLst/>
              </a:prstGeom>
              <a:noFill/>
            </p:spPr>
            <p:txBody>
              <a:bodyPr wrap="square" rtlCol="0">
                <a:spAutoFit/>
              </a:bodyPr>
              <a:lstStyle/>
              <a:p>
                <a:r>
                  <a:rPr lang="en-GB" sz="1400" b="1" dirty="0" smtClean="0"/>
                  <a:t>Blockwork</a:t>
                </a:r>
                <a:endParaRPr lang="en-GB" sz="1400" b="1" dirty="0"/>
              </a:p>
            </p:txBody>
          </p:sp>
          <p:sp>
            <p:nvSpPr>
              <p:cNvPr id="36" name="TextBox 35"/>
              <p:cNvSpPr txBox="1"/>
              <p:nvPr/>
            </p:nvSpPr>
            <p:spPr>
              <a:xfrm>
                <a:off x="9860823" y="2321034"/>
                <a:ext cx="1477737" cy="307777"/>
              </a:xfrm>
              <a:prstGeom prst="rect">
                <a:avLst/>
              </a:prstGeom>
              <a:noFill/>
            </p:spPr>
            <p:txBody>
              <a:bodyPr wrap="square" rtlCol="0">
                <a:spAutoFit/>
              </a:bodyPr>
              <a:lstStyle/>
              <a:p>
                <a:r>
                  <a:rPr lang="en-GB" sz="1400" b="1" dirty="0" smtClean="0"/>
                  <a:t>Wall Tie</a:t>
                </a:r>
                <a:endParaRPr lang="en-GB" sz="1400" b="1" dirty="0"/>
              </a:p>
            </p:txBody>
          </p:sp>
          <p:sp>
            <p:nvSpPr>
              <p:cNvPr id="37" name="TextBox 36"/>
              <p:cNvSpPr txBox="1"/>
              <p:nvPr/>
            </p:nvSpPr>
            <p:spPr>
              <a:xfrm>
                <a:off x="9860824" y="2619809"/>
                <a:ext cx="1477737" cy="307777"/>
              </a:xfrm>
              <a:prstGeom prst="rect">
                <a:avLst/>
              </a:prstGeom>
              <a:noFill/>
            </p:spPr>
            <p:txBody>
              <a:bodyPr wrap="square" rtlCol="0">
                <a:spAutoFit/>
              </a:bodyPr>
              <a:lstStyle/>
              <a:p>
                <a:r>
                  <a:rPr lang="en-GB" sz="1400" b="1" dirty="0" smtClean="0"/>
                  <a:t>Insulation</a:t>
                </a:r>
                <a:endParaRPr lang="en-GB" sz="1400" b="1" dirty="0"/>
              </a:p>
            </p:txBody>
          </p:sp>
          <p:sp>
            <p:nvSpPr>
              <p:cNvPr id="38" name="TextBox 37"/>
              <p:cNvSpPr txBox="1"/>
              <p:nvPr/>
            </p:nvSpPr>
            <p:spPr>
              <a:xfrm>
                <a:off x="9805101" y="2974272"/>
                <a:ext cx="1477737" cy="307777"/>
              </a:xfrm>
              <a:prstGeom prst="rect">
                <a:avLst/>
              </a:prstGeom>
              <a:noFill/>
            </p:spPr>
            <p:txBody>
              <a:bodyPr wrap="square" rtlCol="0">
                <a:spAutoFit/>
              </a:bodyPr>
              <a:lstStyle/>
              <a:p>
                <a:r>
                  <a:rPr lang="en-GB" sz="1400" b="1" dirty="0" smtClean="0"/>
                  <a:t>Brickwork</a:t>
                </a:r>
                <a:endParaRPr lang="en-GB" sz="1400" b="1" dirty="0"/>
              </a:p>
            </p:txBody>
          </p:sp>
          <p:sp>
            <p:nvSpPr>
              <p:cNvPr id="39" name="TextBox 38"/>
              <p:cNvSpPr txBox="1"/>
              <p:nvPr/>
            </p:nvSpPr>
            <p:spPr>
              <a:xfrm>
                <a:off x="10846119" y="1945773"/>
                <a:ext cx="1225526" cy="1384995"/>
              </a:xfrm>
              <a:prstGeom prst="rect">
                <a:avLst/>
              </a:prstGeom>
              <a:noFill/>
              <a:ln>
                <a:solidFill>
                  <a:srgbClr val="FF0000"/>
                </a:solidFill>
              </a:ln>
            </p:spPr>
            <p:txBody>
              <a:bodyPr wrap="square" rtlCol="0">
                <a:spAutoFit/>
              </a:bodyPr>
              <a:lstStyle/>
              <a:p>
                <a:r>
                  <a:rPr lang="en-GB" sz="1200" dirty="0" smtClean="0">
                    <a:solidFill>
                      <a:srgbClr val="FF0000"/>
                    </a:solidFill>
                  </a:rPr>
                  <a:t>Practice: Sketch a diagram showing the transfer of loads from the walls into the foundations.</a:t>
                </a:r>
                <a:endParaRPr lang="en-GB" sz="1200" dirty="0">
                  <a:solidFill>
                    <a:srgbClr val="FF0000"/>
                  </a:solidFill>
                </a:endParaRPr>
              </a:p>
            </p:txBody>
          </p:sp>
        </p:grpSp>
      </p:grpSp>
      <p:grpSp>
        <p:nvGrpSpPr>
          <p:cNvPr id="30" name="Group 29"/>
          <p:cNvGrpSpPr/>
          <p:nvPr/>
        </p:nvGrpSpPr>
        <p:grpSpPr>
          <a:xfrm>
            <a:off x="48985" y="3552658"/>
            <a:ext cx="5886550" cy="3190914"/>
            <a:chOff x="48985" y="3552658"/>
            <a:chExt cx="5886550" cy="3190914"/>
          </a:xfrm>
        </p:grpSpPr>
        <p:sp>
          <p:nvSpPr>
            <p:cNvPr id="40" name="Rectangle 39"/>
            <p:cNvSpPr/>
            <p:nvPr/>
          </p:nvSpPr>
          <p:spPr>
            <a:xfrm>
              <a:off x="48985" y="3552658"/>
              <a:ext cx="2826415" cy="369332"/>
            </a:xfrm>
            <a:prstGeom prst="rect">
              <a:avLst/>
            </a:prstGeom>
          </p:spPr>
          <p:txBody>
            <a:bodyPr wrap="none">
              <a:spAutoFit/>
            </a:bodyPr>
            <a:lstStyle/>
            <a:p>
              <a:r>
                <a:rPr lang="en-GB" u="sng" dirty="0" smtClean="0">
                  <a:latin typeface="Adobe Fan Heiti Std B" panose="020B0700000000000000" pitchFamily="34" charset="-128"/>
                  <a:ea typeface="Adobe Fan Heiti Std B" panose="020B0700000000000000" pitchFamily="34" charset="-128"/>
                </a:rPr>
                <a:t>Fire Resistance- Materials</a:t>
              </a:r>
              <a:endParaRPr lang="en-GB" dirty="0"/>
            </a:p>
          </p:txBody>
        </p:sp>
        <p:sp>
          <p:nvSpPr>
            <p:cNvPr id="2" name="TextBox 1"/>
            <p:cNvSpPr txBox="1"/>
            <p:nvPr/>
          </p:nvSpPr>
          <p:spPr>
            <a:xfrm>
              <a:off x="103489" y="3921990"/>
              <a:ext cx="2957605" cy="830997"/>
            </a:xfrm>
            <a:prstGeom prst="rect">
              <a:avLst/>
            </a:prstGeom>
            <a:noFill/>
          </p:spPr>
          <p:txBody>
            <a:bodyPr wrap="square" rtlCol="0">
              <a:spAutoFit/>
            </a:bodyPr>
            <a:lstStyle/>
            <a:p>
              <a:r>
                <a:rPr lang="en-GB" sz="1200" dirty="0" smtClean="0"/>
                <a:t>Fire- resistant buildings can save lives and damage to property. Fire resistance can even make sure a building stays standing after a fire.</a:t>
              </a:r>
              <a:endParaRPr lang="en-GB" sz="1200" dirty="0"/>
            </a:p>
          </p:txBody>
        </p:sp>
        <p:sp>
          <p:nvSpPr>
            <p:cNvPr id="29" name="TextBox 28"/>
            <p:cNvSpPr txBox="1"/>
            <p:nvPr/>
          </p:nvSpPr>
          <p:spPr>
            <a:xfrm>
              <a:off x="103489" y="4712246"/>
              <a:ext cx="2957605" cy="1384995"/>
            </a:xfrm>
            <a:prstGeom prst="rect">
              <a:avLst/>
            </a:prstGeom>
            <a:noFill/>
          </p:spPr>
          <p:txBody>
            <a:bodyPr wrap="square" rtlCol="0">
              <a:spAutoFit/>
            </a:bodyPr>
            <a:lstStyle/>
            <a:p>
              <a:r>
                <a:rPr lang="en-GB" sz="1200" dirty="0" smtClean="0"/>
                <a:t>When building a new structure, it can be best to build using fire-resistant materials which include:</a:t>
              </a:r>
            </a:p>
            <a:p>
              <a:endParaRPr lang="en-GB" sz="1200" dirty="0"/>
            </a:p>
            <a:p>
              <a:pPr marL="171450" indent="-171450">
                <a:buFont typeface="Arial" panose="020B0604020202020204" pitchFamily="34" charset="0"/>
                <a:buChar char="•"/>
              </a:pPr>
              <a:r>
                <a:rPr lang="en-GB" sz="1200" b="1" dirty="0" smtClean="0"/>
                <a:t>CONCRETE</a:t>
              </a:r>
            </a:p>
            <a:p>
              <a:pPr marL="171450" indent="-171450">
                <a:buFont typeface="Arial" panose="020B0604020202020204" pitchFamily="34" charset="0"/>
                <a:buChar char="•"/>
              </a:pPr>
              <a:r>
                <a:rPr lang="en-GB" sz="1200" b="1" dirty="0" smtClean="0"/>
                <a:t>BLOCKWORK</a:t>
              </a:r>
            </a:p>
            <a:p>
              <a:pPr marL="171450" indent="-171450">
                <a:buFont typeface="Arial" panose="020B0604020202020204" pitchFamily="34" charset="0"/>
                <a:buChar char="•"/>
              </a:pPr>
              <a:r>
                <a:rPr lang="en-GB" sz="1200" b="1" dirty="0" smtClean="0"/>
                <a:t>PLASTERBOARD</a:t>
              </a:r>
              <a:endParaRPr lang="en-GB" sz="1200" b="1" dirty="0"/>
            </a:p>
          </p:txBody>
        </p:sp>
        <p:pic>
          <p:nvPicPr>
            <p:cNvPr id="17" name="Picture 16"/>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116953" y="3575952"/>
              <a:ext cx="2818582" cy="1479756"/>
            </a:xfrm>
            <a:prstGeom prst="rect">
              <a:avLst/>
            </a:prstGeom>
          </p:spPr>
        </p:pic>
        <p:sp>
          <p:nvSpPr>
            <p:cNvPr id="18" name="TextBox 17"/>
            <p:cNvSpPr txBox="1"/>
            <p:nvPr/>
          </p:nvSpPr>
          <p:spPr>
            <a:xfrm>
              <a:off x="3116953" y="5172891"/>
              <a:ext cx="2818582" cy="1477328"/>
            </a:xfrm>
            <a:prstGeom prst="rect">
              <a:avLst/>
            </a:prstGeom>
            <a:solidFill>
              <a:schemeClr val="accent1">
                <a:lumMod val="20000"/>
                <a:lumOff val="80000"/>
              </a:schemeClr>
            </a:solidFill>
          </p:spPr>
          <p:txBody>
            <a:bodyPr wrap="square" rtlCol="0">
              <a:spAutoFit/>
            </a:bodyPr>
            <a:lstStyle/>
            <a:p>
              <a:r>
                <a:rPr lang="en-GB" sz="1200" dirty="0" smtClean="0"/>
                <a:t>Intumescent </a:t>
              </a:r>
              <a:r>
                <a:rPr lang="en-GB" sz="1200" dirty="0"/>
                <a:t>p</a:t>
              </a:r>
              <a:r>
                <a:rPr lang="en-GB" sz="1200" dirty="0" smtClean="0"/>
                <a:t>aint </a:t>
              </a:r>
              <a:r>
                <a:rPr lang="en-GB" sz="1200" dirty="0"/>
                <a:t>is a paint which swells when heated. This makes it fire resistant, as when it is heated up by fire, it expands and becomes a thicker layer on top of the painted material. This slows down the transfer of heat to the painted material.</a:t>
              </a:r>
            </a:p>
            <a:p>
              <a:endParaRPr lang="en-GB" dirty="0"/>
            </a:p>
          </p:txBody>
        </p:sp>
        <p:sp>
          <p:nvSpPr>
            <p:cNvPr id="20" name="TextBox 19"/>
            <p:cNvSpPr txBox="1"/>
            <p:nvPr/>
          </p:nvSpPr>
          <p:spPr>
            <a:xfrm>
              <a:off x="103489" y="6097241"/>
              <a:ext cx="2771911" cy="646331"/>
            </a:xfrm>
            <a:prstGeom prst="rect">
              <a:avLst/>
            </a:prstGeom>
            <a:noFill/>
          </p:spPr>
          <p:txBody>
            <a:bodyPr wrap="square" rtlCol="0">
              <a:spAutoFit/>
            </a:bodyPr>
            <a:lstStyle/>
            <a:p>
              <a:r>
                <a:rPr lang="en-GB" sz="1200" dirty="0" smtClean="0">
                  <a:solidFill>
                    <a:srgbClr val="FF0000"/>
                  </a:solidFill>
                </a:rPr>
                <a:t>Exam style question: Explain what measures need to be taken to ensure that buildings are fire resistant.</a:t>
              </a:r>
              <a:endParaRPr lang="en-GB" sz="1200" dirty="0">
                <a:solidFill>
                  <a:srgbClr val="FF0000"/>
                </a:solidFill>
              </a:endParaRPr>
            </a:p>
          </p:txBody>
        </p:sp>
      </p:grpSp>
      <p:grpSp>
        <p:nvGrpSpPr>
          <p:cNvPr id="32" name="Group 31"/>
          <p:cNvGrpSpPr/>
          <p:nvPr/>
        </p:nvGrpSpPr>
        <p:grpSpPr>
          <a:xfrm>
            <a:off x="6189075" y="3537145"/>
            <a:ext cx="5790248" cy="3082004"/>
            <a:chOff x="6189075" y="3537145"/>
            <a:chExt cx="5790248" cy="3082004"/>
          </a:xfrm>
        </p:grpSpPr>
        <p:sp>
          <p:nvSpPr>
            <p:cNvPr id="33" name="Rectangle 32"/>
            <p:cNvSpPr/>
            <p:nvPr/>
          </p:nvSpPr>
          <p:spPr>
            <a:xfrm>
              <a:off x="6189075" y="3537145"/>
              <a:ext cx="2363147" cy="369332"/>
            </a:xfrm>
            <a:prstGeom prst="rect">
              <a:avLst/>
            </a:prstGeom>
          </p:spPr>
          <p:txBody>
            <a:bodyPr wrap="none">
              <a:spAutoFit/>
            </a:bodyPr>
            <a:lstStyle/>
            <a:p>
              <a:r>
                <a:rPr lang="en-GB" u="sng" dirty="0" smtClean="0">
                  <a:latin typeface="Adobe Fan Heiti Std B" panose="020B0700000000000000" pitchFamily="34" charset="-128"/>
                  <a:ea typeface="Adobe Fan Heiti Std B" panose="020B0700000000000000" pitchFamily="34" charset="-128"/>
                </a:rPr>
                <a:t>Fire Resistant Design</a:t>
              </a:r>
              <a:endParaRPr lang="en-GB" dirty="0"/>
            </a:p>
          </p:txBody>
        </p:sp>
        <p:sp>
          <p:nvSpPr>
            <p:cNvPr id="21" name="TextBox 20"/>
            <p:cNvSpPr txBox="1"/>
            <p:nvPr/>
          </p:nvSpPr>
          <p:spPr>
            <a:xfrm>
              <a:off x="6229896" y="3941493"/>
              <a:ext cx="2690949" cy="2677656"/>
            </a:xfrm>
            <a:prstGeom prst="rect">
              <a:avLst/>
            </a:prstGeom>
            <a:noFill/>
          </p:spPr>
          <p:txBody>
            <a:bodyPr wrap="square" rtlCol="0">
              <a:spAutoFit/>
            </a:bodyPr>
            <a:lstStyle/>
            <a:p>
              <a:r>
                <a:rPr lang="en-GB" sz="1200" dirty="0"/>
                <a:t>The design of a building can also affect it’s fire resistance. Buildings are usually divided up into sections called fire compartments, so that a fire in one compartment will not affect the others. These compartments are separated by features known as fire barriers. These include fire walls and separating floors made out of concrete, door closers which stop doors being left ajar, and fire resistant doors that are steel, painted with intumescent paint. This stops the spread of fire and helps firefighters to put out a fire.</a:t>
              </a:r>
            </a:p>
          </p:txBody>
        </p:sp>
        <p:pic>
          <p:nvPicPr>
            <p:cNvPr id="24" name="Picture 23"/>
            <p:cNvPicPr>
              <a:picLocks noChangeAspect="1"/>
            </p:cNvPicPr>
            <p:nvPr/>
          </p:nvPicPr>
          <p:blipFill rotWithShape="1">
            <a:blip r:embed="rId7" cstate="print">
              <a:extLst>
                <a:ext uri="{28A0092B-C50C-407E-A947-70E740481C1C}">
                  <a14:useLocalDpi xmlns:a14="http://schemas.microsoft.com/office/drawing/2010/main" val="0"/>
                </a:ext>
              </a:extLst>
            </a:blip>
            <a:srcRect t="11111"/>
            <a:stretch/>
          </p:blipFill>
          <p:spPr>
            <a:xfrm>
              <a:off x="8849015" y="3593543"/>
              <a:ext cx="3130308" cy="2086881"/>
            </a:xfrm>
            <a:prstGeom prst="rect">
              <a:avLst/>
            </a:prstGeom>
          </p:spPr>
        </p:pic>
        <p:sp>
          <p:nvSpPr>
            <p:cNvPr id="41" name="TextBox 40"/>
            <p:cNvSpPr txBox="1"/>
            <p:nvPr/>
          </p:nvSpPr>
          <p:spPr>
            <a:xfrm>
              <a:off x="9114336" y="5899073"/>
              <a:ext cx="2771911" cy="646331"/>
            </a:xfrm>
            <a:prstGeom prst="rect">
              <a:avLst/>
            </a:prstGeom>
            <a:noFill/>
          </p:spPr>
          <p:txBody>
            <a:bodyPr wrap="square" rtlCol="0">
              <a:spAutoFit/>
            </a:bodyPr>
            <a:lstStyle/>
            <a:p>
              <a:r>
                <a:rPr lang="en-GB" sz="1200" dirty="0" smtClean="0">
                  <a:solidFill>
                    <a:srgbClr val="FF0000"/>
                  </a:solidFill>
                </a:rPr>
                <a:t>Practice: Design and annotate a  ground floorplan which would utilise fire compartments.</a:t>
              </a:r>
              <a:endParaRPr lang="en-GB" sz="1200" dirty="0">
                <a:solidFill>
                  <a:srgbClr val="FF0000"/>
                </a:solidFill>
              </a:endParaRPr>
            </a:p>
          </p:txBody>
        </p:sp>
      </p:grpSp>
    </p:spTree>
    <p:extLst>
      <p:ext uri="{BB962C8B-B14F-4D97-AF65-F5344CB8AC3E}">
        <p14:creationId xmlns:p14="http://schemas.microsoft.com/office/powerpoint/2010/main" val="22051109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5"/>
                                        </p:tgtEl>
                                        <p:attrNameLst>
                                          <p:attrName>style.visibility</p:attrName>
                                        </p:attrNameLst>
                                      </p:cBhvr>
                                      <p:to>
                                        <p:strVal val="visible"/>
                                      </p:to>
                                    </p:set>
                                    <p:anim calcmode="lin" valueType="num">
                                      <p:cBhvr additive="base">
                                        <p:cTn id="7" dur="500" fill="hold"/>
                                        <p:tgtEl>
                                          <p:spTgt spid="25"/>
                                        </p:tgtEl>
                                        <p:attrNameLst>
                                          <p:attrName>ppt_x</p:attrName>
                                        </p:attrNameLst>
                                      </p:cBhvr>
                                      <p:tavLst>
                                        <p:tav tm="0">
                                          <p:val>
                                            <p:strVal val="#ppt_x"/>
                                          </p:val>
                                        </p:tav>
                                        <p:tav tm="100000">
                                          <p:val>
                                            <p:strVal val="#ppt_x"/>
                                          </p:val>
                                        </p:tav>
                                      </p:tavLst>
                                    </p:anim>
                                    <p:anim calcmode="lin" valueType="num">
                                      <p:cBhvr additive="base">
                                        <p:cTn id="8" dur="500" fill="hold"/>
                                        <p:tgtEl>
                                          <p:spTgt spid="2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7"/>
                                        </p:tgtEl>
                                        <p:attrNameLst>
                                          <p:attrName>style.visibility</p:attrName>
                                        </p:attrNameLst>
                                      </p:cBhvr>
                                      <p:to>
                                        <p:strVal val="visible"/>
                                      </p:to>
                                    </p:set>
                                    <p:anim calcmode="lin" valueType="num">
                                      <p:cBhvr additive="base">
                                        <p:cTn id="13" dur="500" fill="hold"/>
                                        <p:tgtEl>
                                          <p:spTgt spid="27"/>
                                        </p:tgtEl>
                                        <p:attrNameLst>
                                          <p:attrName>ppt_x</p:attrName>
                                        </p:attrNameLst>
                                      </p:cBhvr>
                                      <p:tavLst>
                                        <p:tav tm="0">
                                          <p:val>
                                            <p:strVal val="#ppt_x"/>
                                          </p:val>
                                        </p:tav>
                                        <p:tav tm="100000">
                                          <p:val>
                                            <p:strVal val="#ppt_x"/>
                                          </p:val>
                                        </p:tav>
                                      </p:tavLst>
                                    </p:anim>
                                    <p:anim calcmode="lin" valueType="num">
                                      <p:cBhvr additive="base">
                                        <p:cTn id="14" dur="500" fill="hold"/>
                                        <p:tgtEl>
                                          <p:spTgt spid="27"/>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0"/>
                                        </p:tgtEl>
                                        <p:attrNameLst>
                                          <p:attrName>style.visibility</p:attrName>
                                        </p:attrNameLst>
                                      </p:cBhvr>
                                      <p:to>
                                        <p:strVal val="visible"/>
                                      </p:to>
                                    </p:set>
                                    <p:anim calcmode="lin" valueType="num">
                                      <p:cBhvr additive="base">
                                        <p:cTn id="19" dur="500" fill="hold"/>
                                        <p:tgtEl>
                                          <p:spTgt spid="30"/>
                                        </p:tgtEl>
                                        <p:attrNameLst>
                                          <p:attrName>ppt_x</p:attrName>
                                        </p:attrNameLst>
                                      </p:cBhvr>
                                      <p:tavLst>
                                        <p:tav tm="0">
                                          <p:val>
                                            <p:strVal val="#ppt_x"/>
                                          </p:val>
                                        </p:tav>
                                        <p:tav tm="100000">
                                          <p:val>
                                            <p:strVal val="#ppt_x"/>
                                          </p:val>
                                        </p:tav>
                                      </p:tavLst>
                                    </p:anim>
                                    <p:anim calcmode="lin" valueType="num">
                                      <p:cBhvr additive="base">
                                        <p:cTn id="20" dur="500" fill="hold"/>
                                        <p:tgtEl>
                                          <p:spTgt spid="30"/>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2"/>
                                        </p:tgtEl>
                                        <p:attrNameLst>
                                          <p:attrName>style.visibility</p:attrName>
                                        </p:attrNameLst>
                                      </p:cBhvr>
                                      <p:to>
                                        <p:strVal val="visible"/>
                                      </p:to>
                                    </p:set>
                                    <p:anim calcmode="lin" valueType="num">
                                      <p:cBhvr additive="base">
                                        <p:cTn id="25" dur="500" fill="hold"/>
                                        <p:tgtEl>
                                          <p:spTgt spid="32"/>
                                        </p:tgtEl>
                                        <p:attrNameLst>
                                          <p:attrName>ppt_x</p:attrName>
                                        </p:attrNameLst>
                                      </p:cBhvr>
                                      <p:tavLst>
                                        <p:tav tm="0">
                                          <p:val>
                                            <p:strVal val="#ppt_x"/>
                                          </p:val>
                                        </p:tav>
                                        <p:tav tm="100000">
                                          <p:val>
                                            <p:strVal val="#ppt_x"/>
                                          </p:val>
                                        </p:tav>
                                      </p:tavLst>
                                    </p:anim>
                                    <p:anim calcmode="lin" valueType="num">
                                      <p:cBhvr additive="base">
                                        <p:cTn id="26" dur="500" fill="hold"/>
                                        <p:tgtEl>
                                          <p:spTgt spid="3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0"/>
            <a:ext cx="12192000" cy="68580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8" name="Straight Connector 7"/>
          <p:cNvCxnSpPr>
            <a:stCxn id="6" idx="0"/>
            <a:endCxn id="6" idx="2"/>
          </p:cNvCxnSpPr>
          <p:nvPr/>
        </p:nvCxnSpPr>
        <p:spPr>
          <a:xfrm>
            <a:off x="6096000" y="0"/>
            <a:ext cx="0" cy="6858000"/>
          </a:xfrm>
          <a:prstGeom prst="line">
            <a:avLst/>
          </a:prstGeom>
          <a:ln>
            <a:solidFill>
              <a:schemeClr val="tx1"/>
            </a:solidFill>
          </a:ln>
        </p:spPr>
        <p:style>
          <a:lnRef idx="1">
            <a:schemeClr val="dk1"/>
          </a:lnRef>
          <a:fillRef idx="0">
            <a:schemeClr val="dk1"/>
          </a:fillRef>
          <a:effectRef idx="0">
            <a:schemeClr val="dk1"/>
          </a:effectRef>
          <a:fontRef idx="minor">
            <a:schemeClr val="tx1"/>
          </a:fontRef>
        </p:style>
      </p:cxnSp>
      <p:cxnSp>
        <p:nvCxnSpPr>
          <p:cNvPr id="10" name="Straight Connector 9"/>
          <p:cNvCxnSpPr>
            <a:stCxn id="6" idx="1"/>
            <a:endCxn id="6" idx="3"/>
          </p:cNvCxnSpPr>
          <p:nvPr/>
        </p:nvCxnSpPr>
        <p:spPr>
          <a:xfrm>
            <a:off x="0" y="3429000"/>
            <a:ext cx="12192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nvGrpSpPr>
          <p:cNvPr id="16" name="Group 15"/>
          <p:cNvGrpSpPr/>
          <p:nvPr/>
        </p:nvGrpSpPr>
        <p:grpSpPr>
          <a:xfrm>
            <a:off x="107678" y="53138"/>
            <a:ext cx="6008456" cy="3375862"/>
            <a:chOff x="107678" y="53138"/>
            <a:chExt cx="6008456" cy="3375862"/>
          </a:xfrm>
        </p:grpSpPr>
        <p:sp>
          <p:nvSpPr>
            <p:cNvPr id="5" name="Rectangle 4"/>
            <p:cNvSpPr/>
            <p:nvPr/>
          </p:nvSpPr>
          <p:spPr>
            <a:xfrm>
              <a:off x="1425896" y="105191"/>
              <a:ext cx="2945037" cy="369332"/>
            </a:xfrm>
            <a:prstGeom prst="rect">
              <a:avLst/>
            </a:prstGeom>
          </p:spPr>
          <p:txBody>
            <a:bodyPr wrap="none">
              <a:spAutoFit/>
            </a:bodyPr>
            <a:lstStyle/>
            <a:p>
              <a:r>
                <a:rPr lang="en-GB" u="sng" dirty="0" smtClean="0">
                  <a:latin typeface="Adobe Fan Heiti Std B" panose="020B0700000000000000" pitchFamily="34" charset="-128"/>
                  <a:ea typeface="Adobe Fan Heiti Std B" panose="020B0700000000000000" pitchFamily="34" charset="-128"/>
                </a:rPr>
                <a:t>Fire Resistance Equipment</a:t>
              </a:r>
              <a:endParaRPr lang="en-GB" dirty="0"/>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1073" y="524223"/>
              <a:ext cx="863972" cy="863972"/>
            </a:xfrm>
            <a:prstGeom prst="rect">
              <a:avLst/>
            </a:prstGeom>
          </p:spPr>
        </p:pic>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32802" y="2118808"/>
              <a:ext cx="913481" cy="1176107"/>
            </a:xfrm>
            <a:prstGeom prst="rect">
              <a:avLst/>
            </a:prstGeom>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427071" y="524223"/>
              <a:ext cx="1152013" cy="985562"/>
            </a:xfrm>
            <a:prstGeom prst="rect">
              <a:avLst/>
            </a:prstGeom>
          </p:spPr>
        </p:pic>
        <p:pic>
          <p:nvPicPr>
            <p:cNvPr id="7" name="Picture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597884" y="2007519"/>
              <a:ext cx="1269981" cy="1269981"/>
            </a:xfrm>
            <a:prstGeom prst="rect">
              <a:avLst/>
            </a:prstGeom>
          </p:spPr>
        </p:pic>
        <p:pic>
          <p:nvPicPr>
            <p:cNvPr id="11" name="Picture 10"/>
            <p:cNvPicPr>
              <a:picLocks noChangeAspect="1"/>
            </p:cNvPicPr>
            <p:nvPr/>
          </p:nvPicPr>
          <p:blipFill rotWithShape="1">
            <a:blip r:embed="rId6">
              <a:extLst>
                <a:ext uri="{28A0092B-C50C-407E-A947-70E740481C1C}">
                  <a14:useLocalDpi xmlns:a14="http://schemas.microsoft.com/office/drawing/2010/main" val="0"/>
                </a:ext>
              </a:extLst>
            </a:blip>
            <a:srcRect l="17875" t="17195" r="25372" b="17381"/>
            <a:stretch/>
          </p:blipFill>
          <p:spPr>
            <a:xfrm>
              <a:off x="5079511" y="349302"/>
              <a:ext cx="921235" cy="1213813"/>
            </a:xfrm>
            <a:prstGeom prst="rect">
              <a:avLst/>
            </a:prstGeom>
          </p:spPr>
        </p:pic>
        <p:sp>
          <p:nvSpPr>
            <p:cNvPr id="9" name="Rectangle 8"/>
            <p:cNvSpPr/>
            <p:nvPr/>
          </p:nvSpPr>
          <p:spPr>
            <a:xfrm>
              <a:off x="1156470" y="484009"/>
              <a:ext cx="1270602" cy="1615827"/>
            </a:xfrm>
            <a:prstGeom prst="rect">
              <a:avLst/>
            </a:prstGeom>
          </p:spPr>
          <p:txBody>
            <a:bodyPr wrap="square">
              <a:spAutoFit/>
            </a:bodyPr>
            <a:lstStyle/>
            <a:p>
              <a:r>
                <a:rPr lang="en-GB" sz="1100" b="1" dirty="0"/>
                <a:t>Fire Escapes- </a:t>
              </a:r>
              <a:r>
                <a:rPr lang="en-GB" sz="1100" dirty="0"/>
                <a:t>these allow people to reach safety without using the stairs or lifts inside a building. Fire escapes are often attached to the sides of buildings.</a:t>
              </a:r>
            </a:p>
          </p:txBody>
        </p:sp>
        <p:sp>
          <p:nvSpPr>
            <p:cNvPr id="12" name="Rectangle 11"/>
            <p:cNvSpPr/>
            <p:nvPr/>
          </p:nvSpPr>
          <p:spPr>
            <a:xfrm>
              <a:off x="4964122" y="1643896"/>
              <a:ext cx="1152012" cy="1785104"/>
            </a:xfrm>
            <a:prstGeom prst="rect">
              <a:avLst/>
            </a:prstGeom>
          </p:spPr>
          <p:txBody>
            <a:bodyPr wrap="square">
              <a:spAutoFit/>
            </a:bodyPr>
            <a:lstStyle/>
            <a:p>
              <a:r>
                <a:rPr lang="en-GB" sz="1100" b="1" dirty="0"/>
                <a:t>Refuge areas- </a:t>
              </a:r>
              <a:r>
                <a:rPr lang="en-GB" sz="1100" dirty="0"/>
                <a:t>these are fire resistant areas inside a building, designed to be used by less able-bodied people or people with reduced mobility.</a:t>
              </a:r>
            </a:p>
          </p:txBody>
        </p:sp>
        <p:sp>
          <p:nvSpPr>
            <p:cNvPr id="13" name="Rectangle 12"/>
            <p:cNvSpPr/>
            <p:nvPr/>
          </p:nvSpPr>
          <p:spPr>
            <a:xfrm>
              <a:off x="2378607" y="1679088"/>
              <a:ext cx="1119051" cy="1615827"/>
            </a:xfrm>
            <a:prstGeom prst="rect">
              <a:avLst/>
            </a:prstGeom>
          </p:spPr>
          <p:txBody>
            <a:bodyPr wrap="square">
              <a:spAutoFit/>
            </a:bodyPr>
            <a:lstStyle/>
            <a:p>
              <a:r>
                <a:rPr lang="en-GB" sz="1100" b="1" dirty="0"/>
                <a:t>Cavity fire barriers</a:t>
              </a:r>
              <a:r>
                <a:rPr lang="en-GB" sz="1100" dirty="0"/>
                <a:t>- these are used to stop the spread of a fire through cavities in a building such as in a wall or ceiling.</a:t>
              </a:r>
            </a:p>
          </p:txBody>
        </p:sp>
        <p:sp>
          <p:nvSpPr>
            <p:cNvPr id="14" name="Rectangle 13"/>
            <p:cNvSpPr/>
            <p:nvPr/>
          </p:nvSpPr>
          <p:spPr>
            <a:xfrm>
              <a:off x="3844227" y="53138"/>
              <a:ext cx="1251375" cy="1954381"/>
            </a:xfrm>
            <a:prstGeom prst="rect">
              <a:avLst/>
            </a:prstGeom>
          </p:spPr>
          <p:txBody>
            <a:bodyPr wrap="square">
              <a:spAutoFit/>
            </a:bodyPr>
            <a:lstStyle/>
            <a:p>
              <a:r>
                <a:rPr lang="en-GB" sz="1100" b="1" dirty="0"/>
                <a:t>Fire alarm systems and smoke detectors- </a:t>
              </a:r>
              <a:r>
                <a:rPr lang="en-GB" sz="1100" dirty="0"/>
                <a:t>these help to alert people to the fire as soon as possible, making it easier to get everyone out of the building quickly and safely.</a:t>
              </a:r>
            </a:p>
          </p:txBody>
        </p:sp>
        <p:sp>
          <p:nvSpPr>
            <p:cNvPr id="15" name="Rectangle 14"/>
            <p:cNvSpPr/>
            <p:nvPr/>
          </p:nvSpPr>
          <p:spPr>
            <a:xfrm>
              <a:off x="107678" y="1428409"/>
              <a:ext cx="1127605" cy="1954381"/>
            </a:xfrm>
            <a:prstGeom prst="rect">
              <a:avLst/>
            </a:prstGeom>
          </p:spPr>
          <p:txBody>
            <a:bodyPr wrap="square">
              <a:spAutoFit/>
            </a:bodyPr>
            <a:lstStyle/>
            <a:p>
              <a:r>
                <a:rPr lang="en-GB" sz="1100" b="1" dirty="0"/>
                <a:t>Sprinkler systems- </a:t>
              </a:r>
              <a:r>
                <a:rPr lang="en-GB" sz="1100" dirty="0"/>
                <a:t>these help to put out fires, especially small fires. They are located in the ceiling and switch on automatically when a fire is detected.</a:t>
              </a:r>
            </a:p>
          </p:txBody>
        </p:sp>
      </p:grpSp>
      <p:grpSp>
        <p:nvGrpSpPr>
          <p:cNvPr id="36" name="Group 35"/>
          <p:cNvGrpSpPr/>
          <p:nvPr/>
        </p:nvGrpSpPr>
        <p:grpSpPr>
          <a:xfrm>
            <a:off x="52311" y="3494009"/>
            <a:ext cx="6014515" cy="3421329"/>
            <a:chOff x="52311" y="3494009"/>
            <a:chExt cx="6014515" cy="3421329"/>
          </a:xfrm>
        </p:grpSpPr>
        <p:sp>
          <p:nvSpPr>
            <p:cNvPr id="21" name="Rectangle 20"/>
            <p:cNvSpPr/>
            <p:nvPr/>
          </p:nvSpPr>
          <p:spPr>
            <a:xfrm>
              <a:off x="94170" y="3543677"/>
              <a:ext cx="3336170" cy="369332"/>
            </a:xfrm>
            <a:prstGeom prst="rect">
              <a:avLst/>
            </a:prstGeom>
          </p:spPr>
          <p:txBody>
            <a:bodyPr wrap="none">
              <a:spAutoFit/>
            </a:bodyPr>
            <a:lstStyle/>
            <a:p>
              <a:r>
                <a:rPr lang="en-GB" u="sng" dirty="0" smtClean="0">
                  <a:latin typeface="Adobe Fan Heiti Std B" panose="020B0700000000000000" pitchFamily="34" charset="-128"/>
                  <a:ea typeface="Adobe Fan Heiti Std B" panose="020B0700000000000000" pitchFamily="34" charset="-128"/>
                </a:rPr>
                <a:t>Types of Thermal Insulation- 1</a:t>
              </a:r>
              <a:endParaRPr lang="en-GB" dirty="0"/>
            </a:p>
          </p:txBody>
        </p:sp>
        <p:pic>
          <p:nvPicPr>
            <p:cNvPr id="22" name="Picture 21"/>
            <p:cNvPicPr>
              <a:picLocks noChangeAspect="1"/>
            </p:cNvPicPr>
            <p:nvPr/>
          </p:nvPicPr>
          <p:blipFill rotWithShape="1">
            <a:blip r:embed="rId7" cstate="print">
              <a:extLst>
                <a:ext uri="{28A0092B-C50C-407E-A947-70E740481C1C}">
                  <a14:useLocalDpi xmlns:a14="http://schemas.microsoft.com/office/drawing/2010/main" val="0"/>
                </a:ext>
              </a:extLst>
            </a:blip>
            <a:srcRect l="29092" t="25196"/>
            <a:stretch/>
          </p:blipFill>
          <p:spPr>
            <a:xfrm>
              <a:off x="281497" y="3988502"/>
              <a:ext cx="1077912" cy="1053748"/>
            </a:xfrm>
            <a:prstGeom prst="rect">
              <a:avLst/>
            </a:prstGeom>
          </p:spPr>
        </p:pic>
        <p:pic>
          <p:nvPicPr>
            <p:cNvPr id="23" name="Picture 22"/>
            <p:cNvPicPr>
              <a:picLocks noChangeAspect="1"/>
            </p:cNvPicPr>
            <p:nvPr/>
          </p:nvPicPr>
          <p:blipFill rotWithShape="1">
            <a:blip r:embed="rId8" cstate="print">
              <a:extLst>
                <a:ext uri="{28A0092B-C50C-407E-A947-70E740481C1C}">
                  <a14:useLocalDpi xmlns:a14="http://schemas.microsoft.com/office/drawing/2010/main" val="0"/>
                </a:ext>
              </a:extLst>
            </a:blip>
            <a:srcRect l="30769" t="3283"/>
            <a:stretch/>
          </p:blipFill>
          <p:spPr>
            <a:xfrm>
              <a:off x="4531576" y="3494009"/>
              <a:ext cx="1056211" cy="1059278"/>
            </a:xfrm>
            <a:prstGeom prst="rect">
              <a:avLst/>
            </a:prstGeom>
          </p:spPr>
        </p:pic>
        <p:sp>
          <p:nvSpPr>
            <p:cNvPr id="24" name="Rectangle 23"/>
            <p:cNvSpPr/>
            <p:nvPr/>
          </p:nvSpPr>
          <p:spPr>
            <a:xfrm>
              <a:off x="52311" y="5045595"/>
              <a:ext cx="1579654" cy="1869743"/>
            </a:xfrm>
            <a:prstGeom prst="rect">
              <a:avLst/>
            </a:prstGeom>
          </p:spPr>
          <p:txBody>
            <a:bodyPr wrap="square">
              <a:spAutoFit/>
            </a:bodyPr>
            <a:lstStyle/>
            <a:p>
              <a:pPr algn="ctr"/>
              <a:r>
                <a:rPr lang="en-GB" sz="1050" b="1" dirty="0" smtClean="0"/>
                <a:t>SHEEP’S WOOL</a:t>
              </a:r>
            </a:p>
            <a:p>
              <a:pPr algn="ctr"/>
              <a:r>
                <a:rPr lang="en-GB" sz="1050" b="1" dirty="0" smtClean="0">
                  <a:solidFill>
                    <a:schemeClr val="accent6">
                      <a:lumMod val="50000"/>
                    </a:schemeClr>
                  </a:solidFill>
                </a:rPr>
                <a:t>Advantages</a:t>
              </a:r>
              <a:endParaRPr lang="en-GB" sz="1050" b="1" dirty="0">
                <a:solidFill>
                  <a:schemeClr val="accent6">
                    <a:lumMod val="50000"/>
                  </a:schemeClr>
                </a:solidFill>
              </a:endParaRPr>
            </a:p>
            <a:p>
              <a:pPr algn="ctr"/>
              <a:r>
                <a:rPr lang="en-GB" sz="1050" dirty="0">
                  <a:solidFill>
                    <a:schemeClr val="accent6">
                      <a:lumMod val="50000"/>
                    </a:schemeClr>
                  </a:solidFill>
                </a:rPr>
                <a:t>Can be reused and recycled</a:t>
              </a:r>
            </a:p>
            <a:p>
              <a:pPr algn="ctr"/>
              <a:r>
                <a:rPr lang="en-GB" sz="1050" dirty="0">
                  <a:solidFill>
                    <a:schemeClr val="accent6">
                      <a:lumMod val="50000"/>
                    </a:schemeClr>
                  </a:solidFill>
                </a:rPr>
                <a:t>Absorbs extra moisture</a:t>
              </a:r>
            </a:p>
            <a:p>
              <a:pPr algn="ctr"/>
              <a:endParaRPr lang="en-GB" sz="1050" dirty="0" smtClean="0"/>
            </a:p>
            <a:p>
              <a:pPr algn="ctr"/>
              <a:r>
                <a:rPr lang="en-GB" sz="1050" b="1" dirty="0" smtClean="0">
                  <a:solidFill>
                    <a:srgbClr val="C00000"/>
                  </a:solidFill>
                </a:rPr>
                <a:t>Disadvantages</a:t>
              </a:r>
              <a:endParaRPr lang="en-GB" sz="1050" b="1" dirty="0">
                <a:solidFill>
                  <a:srgbClr val="C00000"/>
                </a:solidFill>
              </a:endParaRPr>
            </a:p>
            <a:p>
              <a:pPr algn="ctr"/>
              <a:r>
                <a:rPr lang="en-GB" sz="1050" dirty="0">
                  <a:solidFill>
                    <a:srgbClr val="C00000"/>
                  </a:solidFill>
                </a:rPr>
                <a:t>Has some non-renewable material</a:t>
              </a:r>
            </a:p>
            <a:p>
              <a:pPr algn="ctr"/>
              <a:r>
                <a:rPr lang="en-GB" sz="1050" dirty="0">
                  <a:solidFill>
                    <a:srgbClr val="C00000"/>
                  </a:solidFill>
                </a:rPr>
                <a:t>Thermal conductivity can increase if compressed</a:t>
              </a:r>
            </a:p>
          </p:txBody>
        </p:sp>
        <p:sp>
          <p:nvSpPr>
            <p:cNvPr id="25" name="Rectangle 24"/>
            <p:cNvSpPr/>
            <p:nvPr/>
          </p:nvSpPr>
          <p:spPr>
            <a:xfrm>
              <a:off x="3939540" y="4565065"/>
              <a:ext cx="2127286" cy="2292935"/>
            </a:xfrm>
            <a:prstGeom prst="rect">
              <a:avLst/>
            </a:prstGeom>
          </p:spPr>
          <p:txBody>
            <a:bodyPr wrap="square">
              <a:spAutoFit/>
            </a:bodyPr>
            <a:lstStyle/>
            <a:p>
              <a:pPr algn="ctr"/>
              <a:r>
                <a:rPr lang="en-GB" sz="1100" b="1" dirty="0" smtClean="0"/>
                <a:t>GLASS FIBRE OR MINERAL WOOL</a:t>
              </a:r>
            </a:p>
            <a:p>
              <a:pPr algn="ctr"/>
              <a:r>
                <a:rPr lang="en-GB" sz="1100" b="1" dirty="0" smtClean="0"/>
                <a:t>Made </a:t>
              </a:r>
              <a:r>
                <a:rPr lang="en-GB" sz="1100" b="1" dirty="0"/>
                <a:t>from recycled glass and silica.</a:t>
              </a:r>
            </a:p>
            <a:p>
              <a:pPr algn="ctr"/>
              <a:r>
                <a:rPr lang="en-GB" sz="1100" b="1" dirty="0" smtClean="0">
                  <a:solidFill>
                    <a:schemeClr val="accent6">
                      <a:lumMod val="50000"/>
                    </a:schemeClr>
                  </a:solidFill>
                </a:rPr>
                <a:t>Advantages</a:t>
              </a:r>
              <a:endParaRPr lang="en-GB" sz="1100" b="1" dirty="0">
                <a:solidFill>
                  <a:schemeClr val="accent6">
                    <a:lumMod val="50000"/>
                  </a:schemeClr>
                </a:solidFill>
              </a:endParaRPr>
            </a:p>
            <a:p>
              <a:pPr algn="ctr"/>
              <a:r>
                <a:rPr lang="en-GB" sz="1100" dirty="0">
                  <a:solidFill>
                    <a:schemeClr val="accent6">
                      <a:lumMod val="50000"/>
                    </a:schemeClr>
                  </a:solidFill>
                </a:rPr>
                <a:t>Fire Resistant</a:t>
              </a:r>
            </a:p>
            <a:p>
              <a:pPr algn="ctr"/>
              <a:r>
                <a:rPr lang="en-GB" sz="1100" dirty="0">
                  <a:solidFill>
                    <a:schemeClr val="accent6">
                      <a:lumMod val="50000"/>
                    </a:schemeClr>
                  </a:solidFill>
                </a:rPr>
                <a:t>Does not rot</a:t>
              </a:r>
            </a:p>
            <a:p>
              <a:pPr algn="ctr"/>
              <a:r>
                <a:rPr lang="en-GB" sz="1100" dirty="0">
                  <a:solidFill>
                    <a:schemeClr val="accent6">
                      <a:lumMod val="50000"/>
                    </a:schemeClr>
                  </a:solidFill>
                </a:rPr>
                <a:t>Can be recycled</a:t>
              </a:r>
            </a:p>
            <a:p>
              <a:pPr marL="285750" indent="-285750" algn="ctr">
                <a:buFont typeface="Arial" panose="020B0604020202020204" pitchFamily="34" charset="0"/>
                <a:buChar char="•"/>
              </a:pPr>
              <a:endParaRPr lang="en-GB" sz="1100" dirty="0">
                <a:solidFill>
                  <a:srgbClr val="C00000"/>
                </a:solidFill>
              </a:endParaRPr>
            </a:p>
            <a:p>
              <a:pPr algn="ctr"/>
              <a:r>
                <a:rPr lang="en-GB" sz="1100" b="1" dirty="0">
                  <a:solidFill>
                    <a:srgbClr val="C00000"/>
                  </a:solidFill>
                </a:rPr>
                <a:t>Disadvantages</a:t>
              </a:r>
            </a:p>
            <a:p>
              <a:pPr algn="ctr"/>
              <a:r>
                <a:rPr lang="en-GB" sz="1100" dirty="0">
                  <a:solidFill>
                    <a:srgbClr val="C00000"/>
                  </a:solidFill>
                </a:rPr>
                <a:t>Made from silica, which is not a renewable material</a:t>
              </a:r>
            </a:p>
            <a:p>
              <a:pPr algn="ctr"/>
              <a:r>
                <a:rPr lang="en-GB" sz="1100" dirty="0">
                  <a:solidFill>
                    <a:srgbClr val="C00000"/>
                  </a:solidFill>
                </a:rPr>
                <a:t>Carbon emissions during it’s production.</a:t>
              </a:r>
            </a:p>
          </p:txBody>
        </p:sp>
        <p:pic>
          <p:nvPicPr>
            <p:cNvPr id="26" name="Picture 25"/>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2201227" y="3920422"/>
              <a:ext cx="1377857" cy="1033393"/>
            </a:xfrm>
            <a:prstGeom prst="rect">
              <a:avLst/>
            </a:prstGeom>
          </p:spPr>
        </p:pic>
        <p:sp>
          <p:nvSpPr>
            <p:cNvPr id="27" name="Rectangle 26"/>
            <p:cNvSpPr/>
            <p:nvPr/>
          </p:nvSpPr>
          <p:spPr>
            <a:xfrm>
              <a:off x="1613107" y="4961228"/>
              <a:ext cx="2554095" cy="1869743"/>
            </a:xfrm>
            <a:prstGeom prst="rect">
              <a:avLst/>
            </a:prstGeom>
          </p:spPr>
          <p:txBody>
            <a:bodyPr wrap="square">
              <a:spAutoFit/>
            </a:bodyPr>
            <a:lstStyle/>
            <a:p>
              <a:pPr algn="ctr"/>
              <a:r>
                <a:rPr lang="en-GB" sz="1050" b="1" dirty="0" smtClean="0"/>
                <a:t>ROCK MINERAL WOOL</a:t>
              </a:r>
            </a:p>
            <a:p>
              <a:pPr algn="ctr"/>
              <a:r>
                <a:rPr lang="en-GB" sz="1050" b="1" dirty="0" smtClean="0"/>
                <a:t>Made </a:t>
              </a:r>
              <a:r>
                <a:rPr lang="en-GB" sz="1050" b="1" dirty="0"/>
                <a:t>from rocks</a:t>
              </a:r>
            </a:p>
            <a:p>
              <a:pPr algn="ctr"/>
              <a:endParaRPr lang="en-GB" sz="1050" dirty="0">
                <a:solidFill>
                  <a:schemeClr val="accent6">
                    <a:lumMod val="50000"/>
                  </a:schemeClr>
                </a:solidFill>
              </a:endParaRPr>
            </a:p>
            <a:p>
              <a:pPr algn="ctr"/>
              <a:r>
                <a:rPr lang="en-GB" sz="1050" b="1" dirty="0">
                  <a:solidFill>
                    <a:schemeClr val="accent6">
                      <a:lumMod val="50000"/>
                    </a:schemeClr>
                  </a:solidFill>
                </a:rPr>
                <a:t>Advantages</a:t>
              </a:r>
            </a:p>
            <a:p>
              <a:pPr algn="ctr"/>
              <a:r>
                <a:rPr lang="en-GB" sz="1050" dirty="0">
                  <a:solidFill>
                    <a:schemeClr val="accent6">
                      <a:lumMod val="50000"/>
                    </a:schemeClr>
                  </a:solidFill>
                </a:rPr>
                <a:t>Fire resistant</a:t>
              </a:r>
            </a:p>
            <a:p>
              <a:pPr algn="ctr"/>
              <a:r>
                <a:rPr lang="en-GB" sz="1050" dirty="0">
                  <a:solidFill>
                    <a:schemeClr val="accent6">
                      <a:lumMod val="50000"/>
                    </a:schemeClr>
                  </a:solidFill>
                </a:rPr>
                <a:t>Does not rot</a:t>
              </a:r>
            </a:p>
            <a:p>
              <a:pPr algn="ctr"/>
              <a:r>
                <a:rPr lang="en-GB" sz="1050" dirty="0">
                  <a:solidFill>
                    <a:schemeClr val="accent6">
                      <a:lumMod val="50000"/>
                    </a:schemeClr>
                  </a:solidFill>
                </a:rPr>
                <a:t>Can be recycled</a:t>
              </a:r>
            </a:p>
            <a:p>
              <a:pPr marL="285750" indent="-285750" algn="ctr">
                <a:buFont typeface="Arial" panose="020B0604020202020204" pitchFamily="34" charset="0"/>
                <a:buChar char="•"/>
              </a:pPr>
              <a:endParaRPr lang="en-GB" sz="1050" dirty="0">
                <a:solidFill>
                  <a:srgbClr val="C00000"/>
                </a:solidFill>
              </a:endParaRPr>
            </a:p>
            <a:p>
              <a:pPr algn="ctr"/>
              <a:r>
                <a:rPr lang="en-GB" sz="1050" b="1" dirty="0">
                  <a:solidFill>
                    <a:srgbClr val="C00000"/>
                  </a:solidFill>
                </a:rPr>
                <a:t>Disadvantages</a:t>
              </a:r>
            </a:p>
            <a:p>
              <a:pPr algn="ctr"/>
              <a:r>
                <a:rPr lang="en-GB" sz="1050" dirty="0">
                  <a:solidFill>
                    <a:srgbClr val="C00000"/>
                  </a:solidFill>
                </a:rPr>
                <a:t>Production is not environmentally friendly</a:t>
              </a:r>
            </a:p>
            <a:p>
              <a:pPr algn="ctr"/>
              <a:r>
                <a:rPr lang="en-GB" sz="1050" dirty="0">
                  <a:solidFill>
                    <a:srgbClr val="C00000"/>
                  </a:solidFill>
                </a:rPr>
                <a:t>Can cause temporary skin irritation.</a:t>
              </a:r>
            </a:p>
          </p:txBody>
        </p:sp>
      </p:grpSp>
      <p:grpSp>
        <p:nvGrpSpPr>
          <p:cNvPr id="67" name="Group 66"/>
          <p:cNvGrpSpPr/>
          <p:nvPr/>
        </p:nvGrpSpPr>
        <p:grpSpPr>
          <a:xfrm>
            <a:off x="6171114" y="3540847"/>
            <a:ext cx="5942444" cy="3317153"/>
            <a:chOff x="6171114" y="3540847"/>
            <a:chExt cx="5942444" cy="3317153"/>
          </a:xfrm>
        </p:grpSpPr>
        <p:sp>
          <p:nvSpPr>
            <p:cNvPr id="28" name="Rectangle 27"/>
            <p:cNvSpPr/>
            <p:nvPr/>
          </p:nvSpPr>
          <p:spPr>
            <a:xfrm>
              <a:off x="6171114" y="3540847"/>
              <a:ext cx="3336170" cy="369332"/>
            </a:xfrm>
            <a:prstGeom prst="rect">
              <a:avLst/>
            </a:prstGeom>
          </p:spPr>
          <p:txBody>
            <a:bodyPr wrap="none">
              <a:spAutoFit/>
            </a:bodyPr>
            <a:lstStyle/>
            <a:p>
              <a:r>
                <a:rPr lang="en-GB" u="sng" dirty="0" smtClean="0">
                  <a:latin typeface="Adobe Fan Heiti Std B" panose="020B0700000000000000" pitchFamily="34" charset="-128"/>
                  <a:ea typeface="Adobe Fan Heiti Std B" panose="020B0700000000000000" pitchFamily="34" charset="-128"/>
                </a:rPr>
                <a:t>Types of Thermal Insulation- 2</a:t>
              </a:r>
              <a:endParaRPr lang="en-GB" dirty="0"/>
            </a:p>
          </p:txBody>
        </p:sp>
        <p:pic>
          <p:nvPicPr>
            <p:cNvPr id="29" name="Picture 28"/>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6368429" y="3928648"/>
              <a:ext cx="1098490" cy="1032580"/>
            </a:xfrm>
            <a:prstGeom prst="rect">
              <a:avLst/>
            </a:prstGeom>
          </p:spPr>
        </p:pic>
        <p:sp>
          <p:nvSpPr>
            <p:cNvPr id="30" name="Rectangle 29"/>
            <p:cNvSpPr/>
            <p:nvPr/>
          </p:nvSpPr>
          <p:spPr>
            <a:xfrm>
              <a:off x="6359521" y="4988257"/>
              <a:ext cx="2108431" cy="1869743"/>
            </a:xfrm>
            <a:prstGeom prst="rect">
              <a:avLst/>
            </a:prstGeom>
          </p:spPr>
          <p:txBody>
            <a:bodyPr wrap="square">
              <a:spAutoFit/>
            </a:bodyPr>
            <a:lstStyle/>
            <a:p>
              <a:pPr algn="ctr"/>
              <a:r>
                <a:rPr lang="en-GB" sz="1050" b="1" dirty="0" smtClean="0"/>
                <a:t>CELLULOSE</a:t>
              </a:r>
            </a:p>
            <a:p>
              <a:pPr algn="ctr"/>
              <a:r>
                <a:rPr lang="en-GB" sz="1050" b="1" dirty="0" smtClean="0"/>
                <a:t>Made </a:t>
              </a:r>
              <a:r>
                <a:rPr lang="en-GB" sz="1050" b="1" dirty="0"/>
                <a:t>from recycled newspapers</a:t>
              </a:r>
            </a:p>
            <a:p>
              <a:pPr algn="ctr"/>
              <a:endParaRPr lang="en-GB" sz="1050" dirty="0">
                <a:solidFill>
                  <a:schemeClr val="accent6">
                    <a:lumMod val="50000"/>
                  </a:schemeClr>
                </a:solidFill>
              </a:endParaRPr>
            </a:p>
            <a:p>
              <a:pPr algn="ctr"/>
              <a:r>
                <a:rPr lang="en-GB" sz="1050" b="1" dirty="0">
                  <a:solidFill>
                    <a:schemeClr val="accent6">
                      <a:lumMod val="50000"/>
                    </a:schemeClr>
                  </a:solidFill>
                </a:rPr>
                <a:t>Advantages:</a:t>
              </a:r>
            </a:p>
            <a:p>
              <a:pPr algn="ctr"/>
              <a:r>
                <a:rPr lang="en-GB" sz="1050" dirty="0">
                  <a:solidFill>
                    <a:schemeClr val="accent6">
                      <a:lumMod val="50000"/>
                    </a:schemeClr>
                  </a:solidFill>
                </a:rPr>
                <a:t>Made from recycled material</a:t>
              </a:r>
            </a:p>
            <a:p>
              <a:pPr algn="ctr"/>
              <a:r>
                <a:rPr lang="en-GB" sz="1050" dirty="0">
                  <a:solidFill>
                    <a:schemeClr val="accent6">
                      <a:lumMod val="50000"/>
                    </a:schemeClr>
                  </a:solidFill>
                </a:rPr>
                <a:t>Can be reused and recycled</a:t>
              </a:r>
            </a:p>
            <a:p>
              <a:pPr marL="285750" indent="-285750" algn="ctr">
                <a:buFont typeface="Arial" panose="020B0604020202020204" pitchFamily="34" charset="0"/>
                <a:buChar char="•"/>
              </a:pPr>
              <a:endParaRPr lang="en-GB" sz="1050" b="1" dirty="0"/>
            </a:p>
            <a:p>
              <a:pPr algn="ctr"/>
              <a:r>
                <a:rPr lang="en-GB" sz="1050" b="1" dirty="0">
                  <a:solidFill>
                    <a:srgbClr val="C00000"/>
                  </a:solidFill>
                </a:rPr>
                <a:t>Disadvantages:</a:t>
              </a:r>
            </a:p>
            <a:p>
              <a:pPr algn="ctr"/>
              <a:r>
                <a:rPr lang="en-GB" sz="1050" dirty="0">
                  <a:solidFill>
                    <a:srgbClr val="C00000"/>
                  </a:solidFill>
                </a:rPr>
                <a:t>Paper dust during installation</a:t>
              </a:r>
            </a:p>
            <a:p>
              <a:pPr algn="ctr"/>
              <a:r>
                <a:rPr lang="en-GB" sz="1050" dirty="0">
                  <a:solidFill>
                    <a:srgbClr val="C00000"/>
                  </a:solidFill>
                </a:rPr>
                <a:t>Can release gases from the printing inks on the recycled paper.</a:t>
              </a:r>
            </a:p>
          </p:txBody>
        </p:sp>
        <p:pic>
          <p:nvPicPr>
            <p:cNvPr id="31" name="Picture 30"/>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8809396" y="3973454"/>
              <a:ext cx="1395776" cy="1051612"/>
            </a:xfrm>
            <a:prstGeom prst="rect">
              <a:avLst/>
            </a:prstGeom>
          </p:spPr>
        </p:pic>
        <p:sp>
          <p:nvSpPr>
            <p:cNvPr id="32" name="Rectangle 31"/>
            <p:cNvSpPr/>
            <p:nvPr/>
          </p:nvSpPr>
          <p:spPr>
            <a:xfrm>
              <a:off x="8359783" y="5061874"/>
              <a:ext cx="2329457" cy="1708160"/>
            </a:xfrm>
            <a:prstGeom prst="rect">
              <a:avLst/>
            </a:prstGeom>
          </p:spPr>
          <p:txBody>
            <a:bodyPr wrap="square">
              <a:spAutoFit/>
            </a:bodyPr>
            <a:lstStyle/>
            <a:p>
              <a:pPr algn="ctr"/>
              <a:r>
                <a:rPr lang="en-GB" sz="1050" b="1" dirty="0" smtClean="0"/>
                <a:t>FOAM</a:t>
              </a:r>
            </a:p>
            <a:p>
              <a:pPr algn="ctr"/>
              <a:r>
                <a:rPr lang="en-GB" sz="1050" b="1" dirty="0" smtClean="0"/>
                <a:t>Made </a:t>
              </a:r>
              <a:r>
                <a:rPr lang="en-GB" sz="1050" b="1" dirty="0"/>
                <a:t>from crushed glass</a:t>
              </a:r>
            </a:p>
            <a:p>
              <a:pPr algn="ctr"/>
              <a:endParaRPr lang="en-GB" sz="1050" dirty="0">
                <a:solidFill>
                  <a:schemeClr val="accent6">
                    <a:lumMod val="50000"/>
                  </a:schemeClr>
                </a:solidFill>
              </a:endParaRPr>
            </a:p>
            <a:p>
              <a:pPr algn="ctr"/>
              <a:r>
                <a:rPr lang="en-GB" sz="1050" b="1" dirty="0">
                  <a:solidFill>
                    <a:schemeClr val="accent6">
                      <a:lumMod val="50000"/>
                    </a:schemeClr>
                  </a:solidFill>
                </a:rPr>
                <a:t>Advantages:</a:t>
              </a:r>
            </a:p>
            <a:p>
              <a:pPr algn="ctr"/>
              <a:r>
                <a:rPr lang="en-GB" sz="1050" dirty="0">
                  <a:solidFill>
                    <a:schemeClr val="accent6">
                      <a:lumMod val="50000"/>
                    </a:schemeClr>
                  </a:solidFill>
                </a:rPr>
                <a:t>Can be recycled</a:t>
              </a:r>
            </a:p>
            <a:p>
              <a:pPr algn="ctr"/>
              <a:r>
                <a:rPr lang="en-GB" sz="1050" dirty="0">
                  <a:solidFill>
                    <a:schemeClr val="accent6">
                      <a:lumMod val="50000"/>
                    </a:schemeClr>
                  </a:solidFill>
                </a:rPr>
                <a:t>Has good compressive strength</a:t>
              </a:r>
            </a:p>
            <a:p>
              <a:pPr marL="285750" indent="-285750" algn="ctr">
                <a:buFont typeface="Arial" panose="020B0604020202020204" pitchFamily="34" charset="0"/>
                <a:buChar char="•"/>
              </a:pPr>
              <a:endParaRPr lang="en-GB" sz="1050" dirty="0"/>
            </a:p>
            <a:p>
              <a:pPr algn="ctr"/>
              <a:r>
                <a:rPr lang="en-GB" sz="1050" b="1" dirty="0">
                  <a:solidFill>
                    <a:srgbClr val="C00000"/>
                  </a:solidFill>
                </a:rPr>
                <a:t>Disadvantages:</a:t>
              </a:r>
            </a:p>
            <a:p>
              <a:pPr algn="ctr"/>
              <a:r>
                <a:rPr lang="en-GB" sz="1050" dirty="0">
                  <a:solidFill>
                    <a:srgbClr val="C00000"/>
                  </a:solidFill>
                </a:rPr>
                <a:t>Production is not environmentally friendly.</a:t>
              </a:r>
            </a:p>
          </p:txBody>
        </p:sp>
        <p:sp>
          <p:nvSpPr>
            <p:cNvPr id="33" name="TextBox 32"/>
            <p:cNvSpPr txBox="1"/>
            <p:nvPr/>
          </p:nvSpPr>
          <p:spPr>
            <a:xfrm>
              <a:off x="10549303" y="5088185"/>
              <a:ext cx="1564255" cy="1615827"/>
            </a:xfrm>
            <a:prstGeom prst="rect">
              <a:avLst/>
            </a:prstGeom>
            <a:noFill/>
            <a:ln>
              <a:solidFill>
                <a:schemeClr val="tx1"/>
              </a:solidFill>
            </a:ln>
          </p:spPr>
          <p:txBody>
            <a:bodyPr wrap="square" rtlCol="0">
              <a:spAutoFit/>
            </a:bodyPr>
            <a:lstStyle/>
            <a:p>
              <a:r>
                <a:rPr lang="en-GB" sz="1100" b="1" dirty="0" smtClean="0">
                  <a:solidFill>
                    <a:srgbClr val="FF0000"/>
                  </a:solidFill>
                </a:rPr>
                <a:t>Exam Question: A construction company is looking to install insulation in a timber framed wall. Compare and contrast two suitable insulation materials that could be used.</a:t>
              </a:r>
              <a:endParaRPr lang="en-GB" sz="1100" b="1" dirty="0">
                <a:solidFill>
                  <a:srgbClr val="FF0000"/>
                </a:solidFill>
              </a:endParaRPr>
            </a:p>
          </p:txBody>
        </p:sp>
        <p:pic>
          <p:nvPicPr>
            <p:cNvPr id="34" name="Picture 33"/>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10119363" y="3652537"/>
              <a:ext cx="1600402" cy="1066934"/>
            </a:xfrm>
            <a:prstGeom prst="rect">
              <a:avLst/>
            </a:prstGeom>
          </p:spPr>
        </p:pic>
        <p:pic>
          <p:nvPicPr>
            <p:cNvPr id="35" name="Picture 34"/>
            <p:cNvPicPr>
              <a:picLocks noChangeAspect="1"/>
            </p:cNvPicPr>
            <p:nvPr/>
          </p:nvPicPr>
          <p:blipFill>
            <a:blip r:embed="rId13"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7143613" y="4153979"/>
              <a:ext cx="1275950" cy="797469"/>
            </a:xfrm>
            <a:prstGeom prst="rect">
              <a:avLst/>
            </a:prstGeom>
          </p:spPr>
        </p:pic>
      </p:grpSp>
      <p:grpSp>
        <p:nvGrpSpPr>
          <p:cNvPr id="66" name="Group 65"/>
          <p:cNvGrpSpPr/>
          <p:nvPr/>
        </p:nvGrpSpPr>
        <p:grpSpPr>
          <a:xfrm>
            <a:off x="6167121" y="53138"/>
            <a:ext cx="5873352" cy="3339053"/>
            <a:chOff x="6167121" y="53138"/>
            <a:chExt cx="5873352" cy="3339053"/>
          </a:xfrm>
        </p:grpSpPr>
        <p:grpSp>
          <p:nvGrpSpPr>
            <p:cNvPr id="37" name="Group 36"/>
            <p:cNvGrpSpPr/>
            <p:nvPr/>
          </p:nvGrpSpPr>
          <p:grpSpPr>
            <a:xfrm>
              <a:off x="6167121" y="53138"/>
              <a:ext cx="5873352" cy="3339053"/>
              <a:chOff x="6167121" y="53138"/>
              <a:chExt cx="5873352" cy="3339053"/>
            </a:xfrm>
          </p:grpSpPr>
          <p:sp>
            <p:nvSpPr>
              <p:cNvPr id="17" name="Rectangle 16"/>
              <p:cNvSpPr/>
              <p:nvPr/>
            </p:nvSpPr>
            <p:spPr>
              <a:xfrm>
                <a:off x="6178805" y="53138"/>
                <a:ext cx="2149948" cy="369332"/>
              </a:xfrm>
              <a:prstGeom prst="rect">
                <a:avLst/>
              </a:prstGeom>
            </p:spPr>
            <p:txBody>
              <a:bodyPr wrap="none">
                <a:spAutoFit/>
              </a:bodyPr>
              <a:lstStyle/>
              <a:p>
                <a:r>
                  <a:rPr lang="en-GB" u="sng" dirty="0" smtClean="0">
                    <a:latin typeface="Adobe Fan Heiti Std B" panose="020B0700000000000000" pitchFamily="34" charset="-128"/>
                    <a:ea typeface="Adobe Fan Heiti Std B" panose="020B0700000000000000" pitchFamily="34" charset="-128"/>
                  </a:rPr>
                  <a:t>Thermal Insulation</a:t>
                </a:r>
                <a:endParaRPr lang="en-GB" dirty="0"/>
              </a:p>
            </p:txBody>
          </p:sp>
          <p:sp>
            <p:nvSpPr>
              <p:cNvPr id="18" name="Rectangle 17"/>
              <p:cNvSpPr/>
              <p:nvPr/>
            </p:nvSpPr>
            <p:spPr>
              <a:xfrm>
                <a:off x="6167121" y="412746"/>
                <a:ext cx="1943540" cy="2970044"/>
              </a:xfrm>
              <a:prstGeom prst="rect">
                <a:avLst/>
              </a:prstGeom>
            </p:spPr>
            <p:txBody>
              <a:bodyPr wrap="square">
                <a:spAutoFit/>
              </a:bodyPr>
              <a:lstStyle/>
              <a:p>
                <a:r>
                  <a:rPr lang="en-GB" sz="1100" dirty="0"/>
                  <a:t>Buildings have to be comfortable to live in. However, buildings are not airtight so they lose heated air through gaps in their structure or in the materials used to construct them. This is why buildings need thermal insulation.</a:t>
                </a:r>
              </a:p>
              <a:p>
                <a:r>
                  <a:rPr lang="en-GB" sz="1100" dirty="0" smtClean="0"/>
                  <a:t>A </a:t>
                </a:r>
                <a:r>
                  <a:rPr lang="en-GB" sz="1100" dirty="0"/>
                  <a:t>poorly insulated building will use more energy to maintain a comfortable temperature inside. This means that the energy costs will be higher. A well insulate building uses less energy and so is cheaper to heat.</a:t>
                </a:r>
              </a:p>
            </p:txBody>
          </p:sp>
          <p:sp>
            <p:nvSpPr>
              <p:cNvPr id="20" name="Rectangle 19"/>
              <p:cNvSpPr/>
              <p:nvPr/>
            </p:nvSpPr>
            <p:spPr>
              <a:xfrm>
                <a:off x="8449549" y="2453472"/>
                <a:ext cx="3590924" cy="938719"/>
              </a:xfrm>
              <a:prstGeom prst="rect">
                <a:avLst/>
              </a:prstGeom>
              <a:solidFill>
                <a:schemeClr val="accent1">
                  <a:lumMod val="40000"/>
                  <a:lumOff val="60000"/>
                </a:schemeClr>
              </a:solidFill>
            </p:spPr>
            <p:txBody>
              <a:bodyPr wrap="square">
                <a:spAutoFit/>
              </a:bodyPr>
              <a:lstStyle/>
              <a:p>
                <a:r>
                  <a:rPr lang="en-GB" sz="1100" dirty="0" smtClean="0"/>
                  <a:t>U-values are </a:t>
                </a:r>
                <a:r>
                  <a:rPr lang="en-GB" sz="1100" dirty="0"/>
                  <a:t>used to measure heat loss from any element of a building. A lower U-value means that the building element is well insulated. The Building Regulations Approved Document L specify the U-values for various elements of a buildings. These are shown in the table.</a:t>
                </a:r>
              </a:p>
            </p:txBody>
          </p:sp>
        </p:grpSp>
        <p:pic>
          <p:nvPicPr>
            <p:cNvPr id="65" name="Picture 64"/>
            <p:cNvPicPr>
              <a:picLocks noChangeAspect="1"/>
            </p:cNvPicPr>
            <p:nvPr/>
          </p:nvPicPr>
          <p:blipFill rotWithShape="1">
            <a:blip r:embed="rId14"/>
            <a:srcRect l="2107" r="2631"/>
            <a:stretch/>
          </p:blipFill>
          <p:spPr>
            <a:xfrm>
              <a:off x="8270239" y="433531"/>
              <a:ext cx="2489201" cy="1943712"/>
            </a:xfrm>
            <a:prstGeom prst="rect">
              <a:avLst/>
            </a:prstGeom>
          </p:spPr>
        </p:pic>
      </p:grpSp>
    </p:spTree>
    <p:extLst>
      <p:ext uri="{BB962C8B-B14F-4D97-AF65-F5344CB8AC3E}">
        <p14:creationId xmlns:p14="http://schemas.microsoft.com/office/powerpoint/2010/main" val="10048875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500" fill="hold"/>
                                        <p:tgtEl>
                                          <p:spTgt spid="16"/>
                                        </p:tgtEl>
                                        <p:attrNameLst>
                                          <p:attrName>ppt_x</p:attrName>
                                        </p:attrNameLst>
                                      </p:cBhvr>
                                      <p:tavLst>
                                        <p:tav tm="0">
                                          <p:val>
                                            <p:strVal val="#ppt_x"/>
                                          </p:val>
                                        </p:tav>
                                        <p:tav tm="100000">
                                          <p:val>
                                            <p:strVal val="#ppt_x"/>
                                          </p:val>
                                        </p:tav>
                                      </p:tavLst>
                                    </p:anim>
                                    <p:anim calcmode="lin" valueType="num">
                                      <p:cBhvr additive="base">
                                        <p:cTn id="8"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66"/>
                                        </p:tgtEl>
                                        <p:attrNameLst>
                                          <p:attrName>style.visibility</p:attrName>
                                        </p:attrNameLst>
                                      </p:cBhvr>
                                      <p:to>
                                        <p:strVal val="visible"/>
                                      </p:to>
                                    </p:set>
                                    <p:anim calcmode="lin" valueType="num">
                                      <p:cBhvr additive="base">
                                        <p:cTn id="13" dur="500" fill="hold"/>
                                        <p:tgtEl>
                                          <p:spTgt spid="66"/>
                                        </p:tgtEl>
                                        <p:attrNameLst>
                                          <p:attrName>ppt_x</p:attrName>
                                        </p:attrNameLst>
                                      </p:cBhvr>
                                      <p:tavLst>
                                        <p:tav tm="0">
                                          <p:val>
                                            <p:strVal val="#ppt_x"/>
                                          </p:val>
                                        </p:tav>
                                        <p:tav tm="100000">
                                          <p:val>
                                            <p:strVal val="#ppt_x"/>
                                          </p:val>
                                        </p:tav>
                                      </p:tavLst>
                                    </p:anim>
                                    <p:anim calcmode="lin" valueType="num">
                                      <p:cBhvr additive="base">
                                        <p:cTn id="14" dur="500" fill="hold"/>
                                        <p:tgtEl>
                                          <p:spTgt spid="66"/>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6"/>
                                        </p:tgtEl>
                                        <p:attrNameLst>
                                          <p:attrName>style.visibility</p:attrName>
                                        </p:attrNameLst>
                                      </p:cBhvr>
                                      <p:to>
                                        <p:strVal val="visible"/>
                                      </p:to>
                                    </p:set>
                                    <p:anim calcmode="lin" valueType="num">
                                      <p:cBhvr additive="base">
                                        <p:cTn id="19" dur="500" fill="hold"/>
                                        <p:tgtEl>
                                          <p:spTgt spid="36"/>
                                        </p:tgtEl>
                                        <p:attrNameLst>
                                          <p:attrName>ppt_x</p:attrName>
                                        </p:attrNameLst>
                                      </p:cBhvr>
                                      <p:tavLst>
                                        <p:tav tm="0">
                                          <p:val>
                                            <p:strVal val="#ppt_x"/>
                                          </p:val>
                                        </p:tav>
                                        <p:tav tm="100000">
                                          <p:val>
                                            <p:strVal val="#ppt_x"/>
                                          </p:val>
                                        </p:tav>
                                      </p:tavLst>
                                    </p:anim>
                                    <p:anim calcmode="lin" valueType="num">
                                      <p:cBhvr additive="base">
                                        <p:cTn id="20" dur="500" fill="hold"/>
                                        <p:tgtEl>
                                          <p:spTgt spid="36"/>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67"/>
                                        </p:tgtEl>
                                        <p:attrNameLst>
                                          <p:attrName>style.visibility</p:attrName>
                                        </p:attrNameLst>
                                      </p:cBhvr>
                                      <p:to>
                                        <p:strVal val="visible"/>
                                      </p:to>
                                    </p:set>
                                    <p:anim calcmode="lin" valueType="num">
                                      <p:cBhvr additive="base">
                                        <p:cTn id="25" dur="500" fill="hold"/>
                                        <p:tgtEl>
                                          <p:spTgt spid="67"/>
                                        </p:tgtEl>
                                        <p:attrNameLst>
                                          <p:attrName>ppt_x</p:attrName>
                                        </p:attrNameLst>
                                      </p:cBhvr>
                                      <p:tavLst>
                                        <p:tav tm="0">
                                          <p:val>
                                            <p:strVal val="#ppt_x"/>
                                          </p:val>
                                        </p:tav>
                                        <p:tav tm="100000">
                                          <p:val>
                                            <p:strVal val="#ppt_x"/>
                                          </p:val>
                                        </p:tav>
                                      </p:tavLst>
                                    </p:anim>
                                    <p:anim calcmode="lin" valueType="num">
                                      <p:cBhvr additive="base">
                                        <p:cTn id="26" dur="500" fill="hold"/>
                                        <p:tgtEl>
                                          <p:spTgt spid="6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5" name="Straight Connector 4"/>
          <p:cNvCxnSpPr>
            <a:stCxn id="4" idx="0"/>
            <a:endCxn id="4" idx="2"/>
          </p:cNvCxnSpPr>
          <p:nvPr/>
        </p:nvCxnSpPr>
        <p:spPr>
          <a:xfrm>
            <a:off x="6096000" y="0"/>
            <a:ext cx="0" cy="6858000"/>
          </a:xfrm>
          <a:prstGeom prst="line">
            <a:avLst/>
          </a:prstGeom>
          <a:ln>
            <a:solidFill>
              <a:schemeClr val="tx1"/>
            </a:solidFill>
          </a:ln>
        </p:spPr>
        <p:style>
          <a:lnRef idx="1">
            <a:schemeClr val="dk1"/>
          </a:lnRef>
          <a:fillRef idx="0">
            <a:schemeClr val="dk1"/>
          </a:fillRef>
          <a:effectRef idx="0">
            <a:schemeClr val="dk1"/>
          </a:effectRef>
          <a:fontRef idx="minor">
            <a:schemeClr val="tx1"/>
          </a:fontRef>
        </p:style>
      </p:cxnSp>
      <p:cxnSp>
        <p:nvCxnSpPr>
          <p:cNvPr id="6" name="Straight Connector 5"/>
          <p:cNvCxnSpPr>
            <a:stCxn id="4" idx="1"/>
            <a:endCxn id="4" idx="3"/>
          </p:cNvCxnSpPr>
          <p:nvPr/>
        </p:nvCxnSpPr>
        <p:spPr>
          <a:xfrm>
            <a:off x="0" y="3429000"/>
            <a:ext cx="12192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nvGrpSpPr>
          <p:cNvPr id="2" name="Group 1"/>
          <p:cNvGrpSpPr/>
          <p:nvPr/>
        </p:nvGrpSpPr>
        <p:grpSpPr>
          <a:xfrm>
            <a:off x="88225" y="134271"/>
            <a:ext cx="6007775" cy="3298926"/>
            <a:chOff x="88225" y="134271"/>
            <a:chExt cx="6007775" cy="3298926"/>
          </a:xfrm>
        </p:grpSpPr>
        <p:sp>
          <p:nvSpPr>
            <p:cNvPr id="7" name="Rectangle 6"/>
            <p:cNvSpPr/>
            <p:nvPr/>
          </p:nvSpPr>
          <p:spPr>
            <a:xfrm>
              <a:off x="1513738" y="155054"/>
              <a:ext cx="2207656" cy="369332"/>
            </a:xfrm>
            <a:prstGeom prst="rect">
              <a:avLst/>
            </a:prstGeom>
          </p:spPr>
          <p:txBody>
            <a:bodyPr wrap="none">
              <a:spAutoFit/>
            </a:bodyPr>
            <a:lstStyle/>
            <a:p>
              <a:r>
                <a:rPr lang="en-GB" u="sng" dirty="0" smtClean="0">
                  <a:latin typeface="Adobe Fan Heiti Std B" panose="020B0700000000000000" pitchFamily="34" charset="-128"/>
                  <a:ea typeface="Adobe Fan Heiti Std B" panose="020B0700000000000000" pitchFamily="34" charset="-128"/>
                </a:rPr>
                <a:t>Thermal Resistance</a:t>
              </a:r>
              <a:endParaRPr lang="en-GB" dirty="0"/>
            </a:p>
          </p:txBody>
        </p:sp>
        <p:sp>
          <p:nvSpPr>
            <p:cNvPr id="8" name="Rectangle 7"/>
            <p:cNvSpPr/>
            <p:nvPr/>
          </p:nvSpPr>
          <p:spPr>
            <a:xfrm>
              <a:off x="94170" y="503603"/>
              <a:ext cx="3627224" cy="769441"/>
            </a:xfrm>
            <a:prstGeom prst="rect">
              <a:avLst/>
            </a:prstGeom>
          </p:spPr>
          <p:txBody>
            <a:bodyPr wrap="square">
              <a:spAutoFit/>
            </a:bodyPr>
            <a:lstStyle/>
            <a:p>
              <a:r>
                <a:rPr lang="en-GB" sz="1100" dirty="0"/>
                <a:t>Buildings can also be constructed from materials that resist the movement of heat. This means that less heat escapes through them and so they need less insulation. These materials have thermal resistance and they include:</a:t>
              </a:r>
            </a:p>
          </p:txBody>
        </p:sp>
        <p:sp>
          <p:nvSpPr>
            <p:cNvPr id="9" name="Rectangle 8"/>
            <p:cNvSpPr/>
            <p:nvPr/>
          </p:nvSpPr>
          <p:spPr>
            <a:xfrm>
              <a:off x="88225" y="1442322"/>
              <a:ext cx="1865259" cy="1200329"/>
            </a:xfrm>
            <a:prstGeom prst="rect">
              <a:avLst/>
            </a:prstGeom>
          </p:spPr>
          <p:txBody>
            <a:bodyPr wrap="square">
              <a:spAutoFit/>
            </a:bodyPr>
            <a:lstStyle/>
            <a:p>
              <a:r>
                <a:rPr lang="en-GB" sz="1200" b="1" dirty="0">
                  <a:solidFill>
                    <a:schemeClr val="accent1">
                      <a:lumMod val="50000"/>
                    </a:schemeClr>
                  </a:solidFill>
                </a:rPr>
                <a:t>Timber-</a:t>
              </a:r>
              <a:r>
                <a:rPr lang="en-GB" sz="1200" dirty="0">
                  <a:solidFill>
                    <a:schemeClr val="accent1">
                      <a:lumMod val="50000"/>
                    </a:schemeClr>
                  </a:solidFill>
                </a:rPr>
                <a:t> this can be used to create features such as window frames and doors. It can also be used to construct timber-framed buildings.</a:t>
              </a:r>
            </a:p>
          </p:txBody>
        </p:sp>
        <p:sp>
          <p:nvSpPr>
            <p:cNvPr id="10" name="Rectangle 9"/>
            <p:cNvSpPr/>
            <p:nvPr/>
          </p:nvSpPr>
          <p:spPr>
            <a:xfrm>
              <a:off x="3847597" y="909429"/>
              <a:ext cx="2248403" cy="2523768"/>
            </a:xfrm>
            <a:prstGeom prst="rect">
              <a:avLst/>
            </a:prstGeom>
          </p:spPr>
          <p:txBody>
            <a:bodyPr wrap="square">
              <a:spAutoFit/>
            </a:bodyPr>
            <a:lstStyle/>
            <a:p>
              <a:endParaRPr lang="en-GB" sz="1400" dirty="0"/>
            </a:p>
            <a:p>
              <a:r>
                <a:rPr lang="en-GB" sz="1200" b="1" dirty="0">
                  <a:solidFill>
                    <a:schemeClr val="accent6">
                      <a:lumMod val="50000"/>
                    </a:schemeClr>
                  </a:solidFill>
                </a:rPr>
                <a:t>Aerated lightweight concrete blocks- </a:t>
              </a:r>
              <a:r>
                <a:rPr lang="en-GB" sz="1200" dirty="0">
                  <a:solidFill>
                    <a:schemeClr val="accent6">
                      <a:lumMod val="50000"/>
                    </a:schemeClr>
                  </a:solidFill>
                </a:rPr>
                <a:t>these can be used to construct walls. The blocks are made of aerated concrete, which is concrete with a lot of air in it. Air is very insulating when it is trapped between solid layers – for instance, when it is cold and you put on an extra jumper, you trap a layer of air between the layers of clothing, which insulates you from the </a:t>
              </a:r>
              <a:r>
                <a:rPr lang="en-GB" sz="1200" dirty="0" smtClean="0">
                  <a:solidFill>
                    <a:schemeClr val="accent6">
                      <a:lumMod val="50000"/>
                    </a:schemeClr>
                  </a:solidFill>
                </a:rPr>
                <a:t>cold.</a:t>
              </a:r>
              <a:endParaRPr lang="en-GB" sz="1200" dirty="0">
                <a:solidFill>
                  <a:schemeClr val="accent6">
                    <a:lumMod val="50000"/>
                  </a:schemeClr>
                </a:solidFill>
              </a:endParaRPr>
            </a:p>
          </p:txBody>
        </p:sp>
        <p:sp>
          <p:nvSpPr>
            <p:cNvPr id="11" name="Rectangle 10"/>
            <p:cNvSpPr/>
            <p:nvPr/>
          </p:nvSpPr>
          <p:spPr>
            <a:xfrm>
              <a:off x="1894594" y="1297071"/>
              <a:ext cx="1876697" cy="1200329"/>
            </a:xfrm>
            <a:prstGeom prst="rect">
              <a:avLst/>
            </a:prstGeom>
          </p:spPr>
          <p:txBody>
            <a:bodyPr wrap="square">
              <a:spAutoFit/>
            </a:bodyPr>
            <a:lstStyle/>
            <a:p>
              <a:r>
                <a:rPr lang="en-GB" sz="1200" b="1" dirty="0">
                  <a:solidFill>
                    <a:srgbClr val="7030A0"/>
                  </a:solidFill>
                </a:rPr>
                <a:t>Lightweight screed- </a:t>
              </a:r>
              <a:r>
                <a:rPr lang="en-GB" sz="1200" dirty="0">
                  <a:solidFill>
                    <a:srgbClr val="7030A0"/>
                  </a:solidFill>
                </a:rPr>
                <a:t>this is made with lightweight aggregates. These contain more air, so </a:t>
              </a:r>
              <a:r>
                <a:rPr lang="en-GB" sz="1200" dirty="0" smtClean="0">
                  <a:solidFill>
                    <a:srgbClr val="7030A0"/>
                  </a:solidFill>
                </a:rPr>
                <a:t>lightweight </a:t>
              </a:r>
              <a:r>
                <a:rPr lang="en-GB" sz="1200" dirty="0">
                  <a:solidFill>
                    <a:srgbClr val="7030A0"/>
                  </a:solidFill>
                </a:rPr>
                <a:t>screed gives good insulation.</a:t>
              </a:r>
            </a:p>
          </p:txBody>
        </p:sp>
        <p:pic>
          <p:nvPicPr>
            <p:cNvPr id="12" name="Picture 1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907399" y="2523768"/>
              <a:ext cx="1515550" cy="852497"/>
            </a:xfrm>
            <a:prstGeom prst="rect">
              <a:avLst/>
            </a:prstGeom>
          </p:spPr>
        </p:pic>
        <p:pic>
          <p:nvPicPr>
            <p:cNvPr id="13" name="Picture 12"/>
            <p:cNvPicPr>
              <a:picLocks noChangeAspect="1"/>
            </p:cNvPicPr>
            <p:nvPr/>
          </p:nvPicPr>
          <p:blipFill rotWithShape="1">
            <a:blip r:embed="rId3">
              <a:extLst>
                <a:ext uri="{28A0092B-C50C-407E-A947-70E740481C1C}">
                  <a14:useLocalDpi xmlns:a14="http://schemas.microsoft.com/office/drawing/2010/main" val="0"/>
                </a:ext>
              </a:extLst>
            </a:blip>
            <a:srcRect l="4864" t="52410" r="6541" b="5009"/>
            <a:stretch/>
          </p:blipFill>
          <p:spPr>
            <a:xfrm>
              <a:off x="4122064" y="134271"/>
              <a:ext cx="1573266" cy="1006101"/>
            </a:xfrm>
            <a:prstGeom prst="rect">
              <a:avLst/>
            </a:prstGeom>
          </p:spPr>
        </p:pic>
        <p:pic>
          <p:nvPicPr>
            <p:cNvPr id="14" name="Picture 1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83897" y="2642651"/>
              <a:ext cx="1419498" cy="709749"/>
            </a:xfrm>
            <a:prstGeom prst="rect">
              <a:avLst/>
            </a:prstGeom>
          </p:spPr>
        </p:pic>
      </p:grpSp>
      <p:grpSp>
        <p:nvGrpSpPr>
          <p:cNvPr id="3" name="Group 2"/>
          <p:cNvGrpSpPr/>
          <p:nvPr/>
        </p:nvGrpSpPr>
        <p:grpSpPr>
          <a:xfrm>
            <a:off x="6172307" y="81324"/>
            <a:ext cx="5903133" cy="3361805"/>
            <a:chOff x="6172307" y="81324"/>
            <a:chExt cx="5903133" cy="3361805"/>
          </a:xfrm>
        </p:grpSpPr>
        <p:pic>
          <p:nvPicPr>
            <p:cNvPr id="15" name="Content Placeholder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318618" y="81324"/>
              <a:ext cx="1337771" cy="1147620"/>
            </a:xfrm>
            <a:prstGeom prst="rect">
              <a:avLst/>
            </a:prstGeom>
          </p:spPr>
        </p:pic>
        <p:sp>
          <p:nvSpPr>
            <p:cNvPr id="17" name="Rectangle 16"/>
            <p:cNvSpPr/>
            <p:nvPr/>
          </p:nvSpPr>
          <p:spPr>
            <a:xfrm>
              <a:off x="6190170" y="134271"/>
              <a:ext cx="2930610" cy="369332"/>
            </a:xfrm>
            <a:prstGeom prst="rect">
              <a:avLst/>
            </a:prstGeom>
          </p:spPr>
          <p:txBody>
            <a:bodyPr wrap="none">
              <a:spAutoFit/>
            </a:bodyPr>
            <a:lstStyle/>
            <a:p>
              <a:r>
                <a:rPr lang="en-GB" u="sng" dirty="0" smtClean="0">
                  <a:latin typeface="Adobe Fan Heiti Std B" panose="020B0700000000000000" pitchFamily="34" charset="-128"/>
                  <a:ea typeface="Adobe Fan Heiti Std B" panose="020B0700000000000000" pitchFamily="34" charset="-128"/>
                </a:rPr>
                <a:t>Strength Testing Concrete</a:t>
              </a:r>
              <a:endParaRPr lang="en-GB" dirty="0"/>
            </a:p>
          </p:txBody>
        </p:sp>
        <p:pic>
          <p:nvPicPr>
            <p:cNvPr id="18" name="Picture 1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9287691" y="1299944"/>
              <a:ext cx="2787749" cy="1960655"/>
            </a:xfrm>
            <a:prstGeom prst="rect">
              <a:avLst/>
            </a:prstGeom>
          </p:spPr>
        </p:pic>
        <p:sp>
          <p:nvSpPr>
            <p:cNvPr id="19" name="Rectangle 18"/>
            <p:cNvSpPr/>
            <p:nvPr/>
          </p:nvSpPr>
          <p:spPr>
            <a:xfrm>
              <a:off x="6172307" y="531855"/>
              <a:ext cx="2948474" cy="1015663"/>
            </a:xfrm>
            <a:prstGeom prst="rect">
              <a:avLst/>
            </a:prstGeom>
          </p:spPr>
          <p:txBody>
            <a:bodyPr wrap="square">
              <a:spAutoFit/>
            </a:bodyPr>
            <a:lstStyle/>
            <a:p>
              <a:r>
                <a:rPr lang="en-GB" sz="1200" dirty="0"/>
                <a:t>Available strengths of concrete range from 8N/mm2 </a:t>
              </a:r>
              <a:r>
                <a:rPr lang="en-GB" sz="1200" dirty="0" smtClean="0"/>
                <a:t>(Newtons per millimetre squared) to </a:t>
              </a:r>
              <a:r>
                <a:rPr lang="en-GB" sz="1200" dirty="0"/>
                <a:t>60N/mm2. When specifying materials, concrete with a strength of 25 N/mm2 is written as C25. </a:t>
              </a:r>
            </a:p>
          </p:txBody>
        </p:sp>
        <p:sp>
          <p:nvSpPr>
            <p:cNvPr id="20" name="Rectangle 19"/>
            <p:cNvSpPr/>
            <p:nvPr/>
          </p:nvSpPr>
          <p:spPr>
            <a:xfrm>
              <a:off x="6189130" y="1510555"/>
              <a:ext cx="2931650" cy="1200329"/>
            </a:xfrm>
            <a:prstGeom prst="rect">
              <a:avLst/>
            </a:prstGeom>
          </p:spPr>
          <p:txBody>
            <a:bodyPr wrap="square">
              <a:spAutoFit/>
            </a:bodyPr>
            <a:lstStyle/>
            <a:p>
              <a:r>
                <a:rPr lang="en-GB" sz="1200" dirty="0"/>
                <a:t>The higher the number that is next to the letter C, the stronger the concrete is. </a:t>
              </a:r>
            </a:p>
            <a:p>
              <a:endParaRPr lang="en-GB" sz="1050" dirty="0"/>
            </a:p>
            <a:p>
              <a:r>
                <a:rPr lang="en-GB" sz="1200" dirty="0"/>
                <a:t>If concrete is to be used to take the load of a structure, it’s strength should be at least 25N/mm2.</a:t>
              </a:r>
            </a:p>
          </p:txBody>
        </p:sp>
        <p:sp>
          <p:nvSpPr>
            <p:cNvPr id="21" name="TextBox 20"/>
            <p:cNvSpPr txBox="1"/>
            <p:nvPr/>
          </p:nvSpPr>
          <p:spPr>
            <a:xfrm>
              <a:off x="6189129" y="2612132"/>
              <a:ext cx="2612572" cy="830997"/>
            </a:xfrm>
            <a:prstGeom prst="rect">
              <a:avLst/>
            </a:prstGeom>
            <a:noFill/>
          </p:spPr>
          <p:txBody>
            <a:bodyPr wrap="square" rtlCol="0">
              <a:spAutoFit/>
            </a:bodyPr>
            <a:lstStyle/>
            <a:p>
              <a:r>
                <a:rPr lang="en-GB" sz="1200" b="1" dirty="0" smtClean="0">
                  <a:solidFill>
                    <a:srgbClr val="FF0000"/>
                  </a:solidFill>
                </a:rPr>
                <a:t>Practice: Study the table. Which of these applications requires the strongest concrete? Explain how you came to this conclusion.</a:t>
              </a:r>
              <a:endParaRPr lang="en-GB" sz="1200" b="1" dirty="0">
                <a:solidFill>
                  <a:srgbClr val="FF0000"/>
                </a:solidFill>
              </a:endParaRPr>
            </a:p>
          </p:txBody>
        </p:sp>
      </p:grpSp>
      <p:grpSp>
        <p:nvGrpSpPr>
          <p:cNvPr id="16" name="Group 15"/>
          <p:cNvGrpSpPr/>
          <p:nvPr/>
        </p:nvGrpSpPr>
        <p:grpSpPr>
          <a:xfrm>
            <a:off x="88225" y="3544666"/>
            <a:ext cx="5833859" cy="3306446"/>
            <a:chOff x="88225" y="3544666"/>
            <a:chExt cx="5833859" cy="3306446"/>
          </a:xfrm>
        </p:grpSpPr>
        <p:sp>
          <p:nvSpPr>
            <p:cNvPr id="22" name="Rectangle 21"/>
            <p:cNvSpPr/>
            <p:nvPr/>
          </p:nvSpPr>
          <p:spPr>
            <a:xfrm>
              <a:off x="88225" y="3544666"/>
              <a:ext cx="1962397" cy="369332"/>
            </a:xfrm>
            <a:prstGeom prst="rect">
              <a:avLst/>
            </a:prstGeom>
          </p:spPr>
          <p:txBody>
            <a:bodyPr wrap="none">
              <a:spAutoFit/>
            </a:bodyPr>
            <a:lstStyle/>
            <a:p>
              <a:r>
                <a:rPr lang="en-GB" u="sng" dirty="0" smtClean="0">
                  <a:latin typeface="Adobe Fan Heiti Std B" panose="020B0700000000000000" pitchFamily="34" charset="-128"/>
                  <a:ea typeface="Adobe Fan Heiti Std B" panose="020B0700000000000000" pitchFamily="34" charset="-128"/>
                </a:rPr>
                <a:t>Sound Insulation</a:t>
              </a:r>
              <a:endParaRPr lang="en-GB" dirty="0"/>
            </a:p>
          </p:txBody>
        </p:sp>
        <p:sp>
          <p:nvSpPr>
            <p:cNvPr id="24" name="Rectangle 23"/>
            <p:cNvSpPr/>
            <p:nvPr/>
          </p:nvSpPr>
          <p:spPr>
            <a:xfrm>
              <a:off x="95954" y="3982450"/>
              <a:ext cx="2351412" cy="2677656"/>
            </a:xfrm>
            <a:prstGeom prst="rect">
              <a:avLst/>
            </a:prstGeom>
          </p:spPr>
          <p:txBody>
            <a:bodyPr wrap="square">
              <a:spAutoFit/>
            </a:bodyPr>
            <a:lstStyle/>
            <a:p>
              <a:r>
                <a:rPr lang="en-GB" sz="1200" dirty="0"/>
                <a:t>A building should be insulated to resist letting sound through it’s structure. This means that people living in one house are </a:t>
              </a:r>
              <a:r>
                <a:rPr lang="en-GB" sz="1200" b="1" dirty="0"/>
                <a:t>not disturbed by noise from their adjacent neighbour</a:t>
              </a:r>
              <a:r>
                <a:rPr lang="en-GB" sz="1200" dirty="0"/>
                <a:t>. Good sound insulation is important in improving quality of life by </a:t>
              </a:r>
              <a:r>
                <a:rPr lang="en-GB" sz="1200" b="1" dirty="0"/>
                <a:t>reducing external noise </a:t>
              </a:r>
              <a:r>
                <a:rPr lang="en-GB" sz="1200" dirty="0"/>
                <a:t>into the building, </a:t>
              </a:r>
              <a:r>
                <a:rPr lang="en-GB" sz="1200" b="1" dirty="0"/>
                <a:t>such as traffic or the sound of overhead aircraft</a:t>
              </a:r>
              <a:r>
                <a:rPr lang="en-GB" sz="1200" dirty="0"/>
                <a:t>. It also </a:t>
              </a:r>
              <a:r>
                <a:rPr lang="en-GB" sz="1200" b="1" dirty="0"/>
                <a:t>ensures privacy</a:t>
              </a:r>
              <a:r>
                <a:rPr lang="en-GB" sz="1200" dirty="0"/>
                <a:t>, so that your next-door neighbour cannot hear your conversations!</a:t>
              </a:r>
            </a:p>
          </p:txBody>
        </p:sp>
        <p:sp>
          <p:nvSpPr>
            <p:cNvPr id="25" name="Rectangle 24"/>
            <p:cNvSpPr/>
            <p:nvPr/>
          </p:nvSpPr>
          <p:spPr>
            <a:xfrm>
              <a:off x="2675964" y="3597402"/>
              <a:ext cx="3246120" cy="1569660"/>
            </a:xfrm>
            <a:prstGeom prst="rect">
              <a:avLst/>
            </a:prstGeom>
            <a:solidFill>
              <a:schemeClr val="accent1">
                <a:lumMod val="20000"/>
                <a:lumOff val="80000"/>
              </a:schemeClr>
            </a:solidFill>
          </p:spPr>
          <p:txBody>
            <a:bodyPr wrap="square">
              <a:spAutoFit/>
            </a:bodyPr>
            <a:lstStyle/>
            <a:p>
              <a:r>
                <a:rPr lang="en-GB" sz="1200" dirty="0"/>
                <a:t>When sound travels inside a building, it bounces off the walls, ceilings and floors. Sound can also travel in from outside, from passing vehicles or passers-by. This sound can travel inside through windows, doors or external walls. This creates noise and thus affects the human comfort of the people using the building- that is, it makes it less enjoyable for people in there.</a:t>
              </a:r>
            </a:p>
          </p:txBody>
        </p:sp>
        <p:pic>
          <p:nvPicPr>
            <p:cNvPr id="26" name="Picture 25"/>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790265" y="5342352"/>
              <a:ext cx="3017519" cy="1508760"/>
            </a:xfrm>
            <a:prstGeom prst="rect">
              <a:avLst/>
            </a:prstGeom>
          </p:spPr>
        </p:pic>
      </p:grpSp>
      <p:grpSp>
        <p:nvGrpSpPr>
          <p:cNvPr id="36" name="Group 35"/>
          <p:cNvGrpSpPr/>
          <p:nvPr/>
        </p:nvGrpSpPr>
        <p:grpSpPr>
          <a:xfrm>
            <a:off x="6172306" y="3457258"/>
            <a:ext cx="5903134" cy="3897414"/>
            <a:chOff x="6172306" y="3457258"/>
            <a:chExt cx="5903134" cy="3897414"/>
          </a:xfrm>
        </p:grpSpPr>
        <p:pic>
          <p:nvPicPr>
            <p:cNvPr id="27" name="Picture 26"/>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9572305" y="5565896"/>
              <a:ext cx="1126175" cy="1152452"/>
            </a:xfrm>
            <a:prstGeom prst="rect">
              <a:avLst/>
            </a:prstGeom>
          </p:spPr>
        </p:pic>
        <p:grpSp>
          <p:nvGrpSpPr>
            <p:cNvPr id="34" name="Group 33"/>
            <p:cNvGrpSpPr/>
            <p:nvPr/>
          </p:nvGrpSpPr>
          <p:grpSpPr>
            <a:xfrm>
              <a:off x="6172306" y="3457258"/>
              <a:ext cx="5903134" cy="3897414"/>
              <a:chOff x="6172306" y="3457258"/>
              <a:chExt cx="5903134" cy="3897414"/>
            </a:xfrm>
          </p:grpSpPr>
          <p:sp>
            <p:nvSpPr>
              <p:cNvPr id="23" name="Rectangle 22"/>
              <p:cNvSpPr/>
              <p:nvPr/>
            </p:nvSpPr>
            <p:spPr>
              <a:xfrm>
                <a:off x="6172306" y="3457258"/>
                <a:ext cx="2888932" cy="369332"/>
              </a:xfrm>
              <a:prstGeom prst="rect">
                <a:avLst/>
              </a:prstGeom>
            </p:spPr>
            <p:txBody>
              <a:bodyPr wrap="none">
                <a:spAutoFit/>
              </a:bodyPr>
              <a:lstStyle/>
              <a:p>
                <a:r>
                  <a:rPr lang="en-GB" u="sng" dirty="0" smtClean="0">
                    <a:latin typeface="Adobe Fan Heiti Std B" panose="020B0700000000000000" pitchFamily="34" charset="-128"/>
                    <a:ea typeface="Adobe Fan Heiti Std B" panose="020B0700000000000000" pitchFamily="34" charset="-128"/>
                  </a:rPr>
                  <a:t>Types of Sound Insulation</a:t>
                </a:r>
                <a:endParaRPr lang="en-GB" dirty="0"/>
              </a:p>
            </p:txBody>
          </p:sp>
          <p:pic>
            <p:nvPicPr>
              <p:cNvPr id="28" name="Picture 27"/>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9675435" y="3571002"/>
                <a:ext cx="1189820" cy="870600"/>
              </a:xfrm>
              <a:prstGeom prst="rect">
                <a:avLst/>
              </a:prstGeom>
            </p:spPr>
          </p:pic>
          <p:pic>
            <p:nvPicPr>
              <p:cNvPr id="29" name="Picture 28"/>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0923362" y="3556888"/>
                <a:ext cx="1152078" cy="822913"/>
              </a:xfrm>
              <a:prstGeom prst="rect">
                <a:avLst/>
              </a:prstGeom>
            </p:spPr>
          </p:pic>
          <p:pic>
            <p:nvPicPr>
              <p:cNvPr id="30" name="Picture 29"/>
              <p:cNvPicPr>
                <a:picLocks noChangeAspect="1"/>
              </p:cNvPicPr>
              <p:nvPr/>
            </p:nvPicPr>
            <p:blipFill rotWithShape="1">
              <a:blip r:embed="rId11" cstate="print">
                <a:extLst>
                  <a:ext uri="{28A0092B-C50C-407E-A947-70E740481C1C}">
                    <a14:useLocalDpi xmlns:a14="http://schemas.microsoft.com/office/drawing/2010/main" val="0"/>
                  </a:ext>
                </a:extLst>
              </a:blip>
              <a:srcRect l="31595" r="33532" b="16931"/>
              <a:stretch/>
            </p:blipFill>
            <p:spPr>
              <a:xfrm>
                <a:off x="10865255" y="4435773"/>
                <a:ext cx="1197071" cy="1328098"/>
              </a:xfrm>
              <a:prstGeom prst="rect">
                <a:avLst/>
              </a:prstGeom>
            </p:spPr>
          </p:pic>
          <p:pic>
            <p:nvPicPr>
              <p:cNvPr id="31" name="Picture 30"/>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10698480" y="5808833"/>
                <a:ext cx="1363846" cy="909515"/>
              </a:xfrm>
              <a:prstGeom prst="rect">
                <a:avLst/>
              </a:prstGeom>
            </p:spPr>
          </p:pic>
          <p:pic>
            <p:nvPicPr>
              <p:cNvPr id="32" name="Picture 31"/>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9775326" y="4469132"/>
                <a:ext cx="1069361" cy="1069361"/>
              </a:xfrm>
              <a:prstGeom prst="rect">
                <a:avLst/>
              </a:prstGeom>
            </p:spPr>
          </p:pic>
          <p:sp>
            <p:nvSpPr>
              <p:cNvPr id="33" name="Oval 32"/>
              <p:cNvSpPr/>
              <p:nvPr/>
            </p:nvSpPr>
            <p:spPr>
              <a:xfrm>
                <a:off x="9538342" y="3509484"/>
                <a:ext cx="266700" cy="265001"/>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solidFill>
                      <a:schemeClr val="tx1"/>
                    </a:solidFill>
                  </a:rPr>
                  <a:t>1</a:t>
                </a:r>
                <a:endParaRPr lang="en-GB" dirty="0">
                  <a:solidFill>
                    <a:schemeClr val="tx1"/>
                  </a:solidFill>
                </a:endParaRPr>
              </a:p>
            </p:txBody>
          </p:sp>
          <p:sp>
            <p:nvSpPr>
              <p:cNvPr id="35" name="Oval 34"/>
              <p:cNvSpPr/>
              <p:nvPr/>
            </p:nvSpPr>
            <p:spPr>
              <a:xfrm>
                <a:off x="10807362" y="3509484"/>
                <a:ext cx="266700" cy="265001"/>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rPr>
                  <a:t>2</a:t>
                </a:r>
              </a:p>
            </p:txBody>
          </p:sp>
          <p:sp>
            <p:nvSpPr>
              <p:cNvPr id="37" name="Oval 36"/>
              <p:cNvSpPr/>
              <p:nvPr/>
            </p:nvSpPr>
            <p:spPr>
              <a:xfrm>
                <a:off x="9570718" y="4444271"/>
                <a:ext cx="266700" cy="265001"/>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rPr>
                  <a:t>3</a:t>
                </a:r>
              </a:p>
            </p:txBody>
          </p:sp>
          <p:sp>
            <p:nvSpPr>
              <p:cNvPr id="39" name="Oval 38"/>
              <p:cNvSpPr/>
              <p:nvPr/>
            </p:nvSpPr>
            <p:spPr>
              <a:xfrm>
                <a:off x="10769874" y="4411988"/>
                <a:ext cx="266700" cy="265001"/>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rPr>
                  <a:t>4</a:t>
                </a:r>
              </a:p>
            </p:txBody>
          </p:sp>
          <p:sp>
            <p:nvSpPr>
              <p:cNvPr id="41" name="Oval 40"/>
              <p:cNvSpPr/>
              <p:nvPr/>
            </p:nvSpPr>
            <p:spPr>
              <a:xfrm>
                <a:off x="9570718" y="5498870"/>
                <a:ext cx="282444" cy="265001"/>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rPr>
                  <a:t>5</a:t>
                </a:r>
              </a:p>
            </p:txBody>
          </p:sp>
          <p:sp>
            <p:nvSpPr>
              <p:cNvPr id="43" name="Oval 42"/>
              <p:cNvSpPr/>
              <p:nvPr/>
            </p:nvSpPr>
            <p:spPr>
              <a:xfrm>
                <a:off x="10670452" y="5739150"/>
                <a:ext cx="266700" cy="265001"/>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rPr>
                  <a:t>6</a:t>
                </a:r>
              </a:p>
            </p:txBody>
          </p:sp>
          <p:sp>
            <p:nvSpPr>
              <p:cNvPr id="45" name="TextBox 44"/>
              <p:cNvSpPr txBox="1"/>
              <p:nvPr/>
            </p:nvSpPr>
            <p:spPr>
              <a:xfrm>
                <a:off x="6174482" y="3799853"/>
                <a:ext cx="3541775" cy="3554819"/>
              </a:xfrm>
              <a:prstGeom prst="rect">
                <a:avLst/>
              </a:prstGeom>
              <a:noFill/>
            </p:spPr>
            <p:txBody>
              <a:bodyPr wrap="square" rtlCol="0">
                <a:spAutoFit/>
              </a:bodyPr>
              <a:lstStyle/>
              <a:p>
                <a:pPr marL="228600" indent="-228600">
                  <a:buAutoNum type="arabicPeriod"/>
                </a:pPr>
                <a:r>
                  <a:rPr lang="en-GB" sz="1050" b="1" dirty="0" smtClean="0">
                    <a:solidFill>
                      <a:srgbClr val="0070C0"/>
                    </a:solidFill>
                  </a:rPr>
                  <a:t>Heavy Density Blockwork</a:t>
                </a:r>
              </a:p>
              <a:p>
                <a:r>
                  <a:rPr lang="en-GB" sz="1050" dirty="0"/>
                  <a:t>Used to construct sound-resistant walls between adjacent rooms and </a:t>
                </a:r>
                <a:r>
                  <a:rPr lang="en-GB" sz="1050" dirty="0" smtClean="0"/>
                  <a:t>flats.</a:t>
                </a:r>
              </a:p>
              <a:p>
                <a:r>
                  <a:rPr lang="en-GB" sz="1050" b="1" dirty="0" smtClean="0">
                    <a:solidFill>
                      <a:srgbClr val="0070C0"/>
                    </a:solidFill>
                  </a:rPr>
                  <a:t>2. Sound Insulation Quilt</a:t>
                </a:r>
              </a:p>
              <a:p>
                <a:r>
                  <a:rPr lang="en-GB" sz="1050" dirty="0"/>
                  <a:t>Usually used in floors and cavity walls as well as in ceilings and under floors</a:t>
                </a:r>
                <a:r>
                  <a:rPr lang="en-GB" sz="1050" dirty="0" smtClean="0"/>
                  <a:t>.</a:t>
                </a:r>
              </a:p>
              <a:p>
                <a:r>
                  <a:rPr lang="en-GB" sz="1050" b="1" dirty="0" smtClean="0">
                    <a:solidFill>
                      <a:srgbClr val="0070C0"/>
                    </a:solidFill>
                  </a:rPr>
                  <a:t>3. Acoustic Ceilings</a:t>
                </a:r>
              </a:p>
              <a:p>
                <a:r>
                  <a:rPr lang="en-GB" sz="1050" dirty="0"/>
                  <a:t>Made up of special materials that absorb sound and are used where good sound transmission is required, such is in theatres, music rooms or home cinemas.</a:t>
                </a:r>
              </a:p>
              <a:p>
                <a:r>
                  <a:rPr lang="en-GB" sz="1050" b="1" dirty="0" smtClean="0">
                    <a:solidFill>
                      <a:srgbClr val="0070C0"/>
                    </a:solidFill>
                  </a:rPr>
                  <a:t>4. Plasterboard Layers</a:t>
                </a:r>
              </a:p>
              <a:p>
                <a:r>
                  <a:rPr lang="en-GB" sz="1050" dirty="0"/>
                  <a:t>Generally used in insulating both solid walls and cavity walls</a:t>
                </a:r>
                <a:r>
                  <a:rPr lang="en-GB" sz="1050" dirty="0" smtClean="0"/>
                  <a:t>.</a:t>
                </a:r>
                <a:endParaRPr lang="en-GB" sz="1050" b="1" dirty="0" smtClean="0"/>
              </a:p>
              <a:p>
                <a:r>
                  <a:rPr lang="en-GB" sz="1050" b="1" dirty="0" smtClean="0">
                    <a:solidFill>
                      <a:srgbClr val="0070C0"/>
                    </a:solidFill>
                  </a:rPr>
                  <a:t>5. Triple Glazing</a:t>
                </a:r>
              </a:p>
              <a:p>
                <a:r>
                  <a:rPr lang="en-GB" sz="1050" dirty="0"/>
                  <a:t>Used in doors and windows.</a:t>
                </a:r>
              </a:p>
              <a:p>
                <a:r>
                  <a:rPr lang="en-GB" sz="1050" b="1" dirty="0" smtClean="0">
                    <a:solidFill>
                      <a:srgbClr val="0070C0"/>
                    </a:solidFill>
                  </a:rPr>
                  <a:t>6. Flooring, Mats and Carpets</a:t>
                </a:r>
              </a:p>
              <a:p>
                <a:r>
                  <a:rPr lang="en-GB" sz="1050" dirty="0"/>
                  <a:t>These can be an effective form of sound insulation as they absorb noise. If no carpets are provided, the sound will bounce off the walls and floors resulting in noise.</a:t>
                </a:r>
              </a:p>
              <a:p>
                <a:endParaRPr lang="en-GB" sz="1200" b="1" dirty="0"/>
              </a:p>
              <a:p>
                <a:endParaRPr lang="en-GB" sz="1200" dirty="0"/>
              </a:p>
              <a:p>
                <a:endParaRPr lang="en-GB" sz="1200" dirty="0"/>
              </a:p>
            </p:txBody>
          </p:sp>
        </p:grpSp>
      </p:grpSp>
    </p:spTree>
    <p:extLst>
      <p:ext uri="{BB962C8B-B14F-4D97-AF65-F5344CB8AC3E}">
        <p14:creationId xmlns:p14="http://schemas.microsoft.com/office/powerpoint/2010/main" val="7452857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ppt_x"/>
                                          </p:val>
                                        </p:tav>
                                        <p:tav tm="100000">
                                          <p:val>
                                            <p:strVal val="#ppt_x"/>
                                          </p:val>
                                        </p:tav>
                                      </p:tavLst>
                                    </p:anim>
                                    <p:anim calcmode="lin" valueType="num">
                                      <p:cBhvr additive="base">
                                        <p:cTn id="14"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6"/>
                                        </p:tgtEl>
                                        <p:attrNameLst>
                                          <p:attrName>style.visibility</p:attrName>
                                        </p:attrNameLst>
                                      </p:cBhvr>
                                      <p:to>
                                        <p:strVal val="visible"/>
                                      </p:to>
                                    </p:set>
                                    <p:anim calcmode="lin" valueType="num">
                                      <p:cBhvr additive="base">
                                        <p:cTn id="19" dur="500" fill="hold"/>
                                        <p:tgtEl>
                                          <p:spTgt spid="16"/>
                                        </p:tgtEl>
                                        <p:attrNameLst>
                                          <p:attrName>ppt_x</p:attrName>
                                        </p:attrNameLst>
                                      </p:cBhvr>
                                      <p:tavLst>
                                        <p:tav tm="0">
                                          <p:val>
                                            <p:strVal val="#ppt_x"/>
                                          </p:val>
                                        </p:tav>
                                        <p:tav tm="100000">
                                          <p:val>
                                            <p:strVal val="#ppt_x"/>
                                          </p:val>
                                        </p:tav>
                                      </p:tavLst>
                                    </p:anim>
                                    <p:anim calcmode="lin" valueType="num">
                                      <p:cBhvr additive="base">
                                        <p:cTn id="20"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6"/>
                                        </p:tgtEl>
                                        <p:attrNameLst>
                                          <p:attrName>style.visibility</p:attrName>
                                        </p:attrNameLst>
                                      </p:cBhvr>
                                      <p:to>
                                        <p:strVal val="visible"/>
                                      </p:to>
                                    </p:set>
                                    <p:anim calcmode="lin" valueType="num">
                                      <p:cBhvr additive="base">
                                        <p:cTn id="25" dur="500" fill="hold"/>
                                        <p:tgtEl>
                                          <p:spTgt spid="36"/>
                                        </p:tgtEl>
                                        <p:attrNameLst>
                                          <p:attrName>ppt_x</p:attrName>
                                        </p:attrNameLst>
                                      </p:cBhvr>
                                      <p:tavLst>
                                        <p:tav tm="0">
                                          <p:val>
                                            <p:strVal val="#ppt_x"/>
                                          </p:val>
                                        </p:tav>
                                        <p:tav tm="100000">
                                          <p:val>
                                            <p:strVal val="#ppt_x"/>
                                          </p:val>
                                        </p:tav>
                                      </p:tavLst>
                                    </p:anim>
                                    <p:anim calcmode="lin" valueType="num">
                                      <p:cBhvr additive="base">
                                        <p:cTn id="26" dur="500" fill="hold"/>
                                        <p:tgtEl>
                                          <p:spTgt spid="3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5" name="Straight Connector 4"/>
          <p:cNvCxnSpPr>
            <a:stCxn id="4" idx="0"/>
            <a:endCxn id="4" idx="2"/>
          </p:cNvCxnSpPr>
          <p:nvPr/>
        </p:nvCxnSpPr>
        <p:spPr>
          <a:xfrm>
            <a:off x="6096000" y="0"/>
            <a:ext cx="0" cy="6858000"/>
          </a:xfrm>
          <a:prstGeom prst="line">
            <a:avLst/>
          </a:prstGeom>
          <a:ln>
            <a:solidFill>
              <a:schemeClr val="tx1"/>
            </a:solidFill>
          </a:ln>
        </p:spPr>
        <p:style>
          <a:lnRef idx="1">
            <a:schemeClr val="dk1"/>
          </a:lnRef>
          <a:fillRef idx="0">
            <a:schemeClr val="dk1"/>
          </a:fillRef>
          <a:effectRef idx="0">
            <a:schemeClr val="dk1"/>
          </a:effectRef>
          <a:fontRef idx="minor">
            <a:schemeClr val="tx1"/>
          </a:fontRef>
        </p:style>
      </p:cxnSp>
      <p:cxnSp>
        <p:nvCxnSpPr>
          <p:cNvPr id="6" name="Straight Connector 5"/>
          <p:cNvCxnSpPr>
            <a:stCxn id="4" idx="1"/>
            <a:endCxn id="4" idx="3"/>
          </p:cNvCxnSpPr>
          <p:nvPr/>
        </p:nvCxnSpPr>
        <p:spPr>
          <a:xfrm>
            <a:off x="0" y="3429000"/>
            <a:ext cx="12192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nvGrpSpPr>
          <p:cNvPr id="2" name="Group 1"/>
          <p:cNvGrpSpPr/>
          <p:nvPr/>
        </p:nvGrpSpPr>
        <p:grpSpPr>
          <a:xfrm>
            <a:off x="80928" y="99809"/>
            <a:ext cx="5946992" cy="3171787"/>
            <a:chOff x="80928" y="99809"/>
            <a:chExt cx="5946992" cy="3171787"/>
          </a:xfrm>
        </p:grpSpPr>
        <p:sp>
          <p:nvSpPr>
            <p:cNvPr id="7" name="Rectangle 6"/>
            <p:cNvSpPr/>
            <p:nvPr/>
          </p:nvSpPr>
          <p:spPr>
            <a:xfrm>
              <a:off x="1460366" y="99809"/>
              <a:ext cx="3252814" cy="369332"/>
            </a:xfrm>
            <a:prstGeom prst="rect">
              <a:avLst/>
            </a:prstGeom>
          </p:spPr>
          <p:txBody>
            <a:bodyPr wrap="none">
              <a:spAutoFit/>
            </a:bodyPr>
            <a:lstStyle/>
            <a:p>
              <a:r>
                <a:rPr lang="en-GB" u="sng" dirty="0" smtClean="0">
                  <a:latin typeface="Adobe Fan Heiti Std B" panose="020B0700000000000000" pitchFamily="34" charset="-128"/>
                  <a:ea typeface="Adobe Fan Heiti Std B" panose="020B0700000000000000" pitchFamily="34" charset="-128"/>
                </a:rPr>
                <a:t>Provision of Sound Insulation</a:t>
              </a:r>
              <a:endParaRPr lang="en-GB" dirty="0"/>
            </a:p>
          </p:txBody>
        </p:sp>
        <p:sp>
          <p:nvSpPr>
            <p:cNvPr id="11" name="Rectangle 10"/>
            <p:cNvSpPr/>
            <p:nvPr/>
          </p:nvSpPr>
          <p:spPr>
            <a:xfrm>
              <a:off x="80928" y="567436"/>
              <a:ext cx="2922082" cy="276999"/>
            </a:xfrm>
            <a:prstGeom prst="rect">
              <a:avLst/>
            </a:prstGeom>
          </p:spPr>
          <p:txBody>
            <a:bodyPr wrap="none">
              <a:spAutoFit/>
            </a:bodyPr>
            <a:lstStyle/>
            <a:p>
              <a:r>
                <a:rPr lang="en-GB" sz="1200" b="1" dirty="0"/>
                <a:t>Good sound insulation can be achieved by</a:t>
              </a:r>
              <a:r>
                <a:rPr lang="en-GB" sz="1200" dirty="0"/>
                <a:t>:</a:t>
              </a:r>
            </a:p>
          </p:txBody>
        </p:sp>
        <p:sp>
          <p:nvSpPr>
            <p:cNvPr id="12" name="Rectangle 11"/>
            <p:cNvSpPr/>
            <p:nvPr/>
          </p:nvSpPr>
          <p:spPr>
            <a:xfrm>
              <a:off x="112312" y="973733"/>
              <a:ext cx="1960728" cy="1015663"/>
            </a:xfrm>
            <a:prstGeom prst="rect">
              <a:avLst/>
            </a:prstGeom>
            <a:solidFill>
              <a:schemeClr val="tx2">
                <a:lumMod val="20000"/>
                <a:lumOff val="80000"/>
              </a:schemeClr>
            </a:solidFill>
          </p:spPr>
          <p:txBody>
            <a:bodyPr wrap="square">
              <a:spAutoFit/>
            </a:bodyPr>
            <a:lstStyle/>
            <a:p>
              <a:r>
                <a:rPr lang="en-GB" sz="1200" dirty="0"/>
                <a:t>Increasing the density of a material. This means that the speed of sound trying to pass through these materials is slowed down.</a:t>
              </a:r>
            </a:p>
          </p:txBody>
        </p:sp>
        <p:pic>
          <p:nvPicPr>
            <p:cNvPr id="13" name="Picture 1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9143" y="2131609"/>
              <a:ext cx="1789692" cy="864927"/>
            </a:xfrm>
            <a:prstGeom prst="rect">
              <a:avLst/>
            </a:prstGeom>
          </p:spPr>
        </p:pic>
        <p:pic>
          <p:nvPicPr>
            <p:cNvPr id="15" name="Picture 1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273071" y="1988508"/>
              <a:ext cx="1603860" cy="1283088"/>
            </a:xfrm>
            <a:prstGeom prst="rect">
              <a:avLst/>
            </a:prstGeom>
          </p:spPr>
        </p:pic>
        <p:sp>
          <p:nvSpPr>
            <p:cNvPr id="16" name="Rectangle 15"/>
            <p:cNvSpPr/>
            <p:nvPr/>
          </p:nvSpPr>
          <p:spPr>
            <a:xfrm>
              <a:off x="4149078" y="124884"/>
              <a:ext cx="1878842" cy="1754326"/>
            </a:xfrm>
            <a:prstGeom prst="rect">
              <a:avLst/>
            </a:prstGeom>
            <a:solidFill>
              <a:schemeClr val="accent6">
                <a:lumMod val="20000"/>
                <a:lumOff val="80000"/>
              </a:schemeClr>
            </a:solidFill>
          </p:spPr>
          <p:txBody>
            <a:bodyPr wrap="square">
              <a:spAutoFit/>
            </a:bodyPr>
            <a:lstStyle/>
            <a:p>
              <a:r>
                <a:rPr lang="en-GB" sz="1200" dirty="0"/>
                <a:t>Dividing the building structure in a way that sound does not travel into another part. This is called sound isolation of a structure. For example, in larger buildings, one part can be detached from another.</a:t>
              </a:r>
            </a:p>
          </p:txBody>
        </p:sp>
        <p:sp>
          <p:nvSpPr>
            <p:cNvPr id="17" name="Rectangle 16"/>
            <p:cNvSpPr/>
            <p:nvPr/>
          </p:nvSpPr>
          <p:spPr>
            <a:xfrm>
              <a:off x="2132368" y="1855069"/>
              <a:ext cx="1908811" cy="1384995"/>
            </a:xfrm>
            <a:prstGeom prst="rect">
              <a:avLst/>
            </a:prstGeom>
            <a:solidFill>
              <a:schemeClr val="accent4">
                <a:lumMod val="20000"/>
                <a:lumOff val="80000"/>
              </a:schemeClr>
            </a:solidFill>
          </p:spPr>
          <p:txBody>
            <a:bodyPr wrap="square">
              <a:spAutoFit/>
            </a:bodyPr>
            <a:lstStyle/>
            <a:p>
              <a:r>
                <a:rPr lang="en-GB" sz="1200" dirty="0"/>
                <a:t>Using machinery silencers. These help to reduce the noise from machinery used in the construction process. This is especially important when working on a site adjacent to other houses.</a:t>
              </a:r>
            </a:p>
          </p:txBody>
        </p:sp>
        <p:pic>
          <p:nvPicPr>
            <p:cNvPr id="18" name="Picture 1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558194" y="839821"/>
              <a:ext cx="1423099" cy="947008"/>
            </a:xfrm>
            <a:prstGeom prst="rect">
              <a:avLst/>
            </a:prstGeom>
          </p:spPr>
        </p:pic>
      </p:grpSp>
      <p:grpSp>
        <p:nvGrpSpPr>
          <p:cNvPr id="3" name="Group 2"/>
          <p:cNvGrpSpPr/>
          <p:nvPr/>
        </p:nvGrpSpPr>
        <p:grpSpPr>
          <a:xfrm>
            <a:off x="6171852" y="126066"/>
            <a:ext cx="5801079" cy="3250393"/>
            <a:chOff x="6171852" y="126066"/>
            <a:chExt cx="5801079" cy="3250393"/>
          </a:xfrm>
        </p:grpSpPr>
        <p:sp>
          <p:nvSpPr>
            <p:cNvPr id="19" name="Rectangle 18"/>
            <p:cNvSpPr/>
            <p:nvPr/>
          </p:nvSpPr>
          <p:spPr>
            <a:xfrm>
              <a:off x="6171852" y="126066"/>
              <a:ext cx="2496196" cy="369332"/>
            </a:xfrm>
            <a:prstGeom prst="rect">
              <a:avLst/>
            </a:prstGeom>
          </p:spPr>
          <p:txBody>
            <a:bodyPr wrap="none">
              <a:spAutoFit/>
            </a:bodyPr>
            <a:lstStyle/>
            <a:p>
              <a:r>
                <a:rPr lang="en-GB" u="sng" dirty="0" smtClean="0">
                  <a:latin typeface="Adobe Fan Heiti Std B" panose="020B0700000000000000" pitchFamily="34" charset="-128"/>
                  <a:ea typeface="Adobe Fan Heiti Std B" panose="020B0700000000000000" pitchFamily="34" charset="-128"/>
                </a:rPr>
                <a:t>Weather Resistance- 1</a:t>
              </a:r>
              <a:endParaRPr lang="en-GB" dirty="0"/>
            </a:p>
          </p:txBody>
        </p:sp>
        <p:sp>
          <p:nvSpPr>
            <p:cNvPr id="20" name="Rectangle 19"/>
            <p:cNvSpPr/>
            <p:nvPr/>
          </p:nvSpPr>
          <p:spPr>
            <a:xfrm>
              <a:off x="6209280" y="514137"/>
              <a:ext cx="2506889" cy="2862322"/>
            </a:xfrm>
            <a:prstGeom prst="rect">
              <a:avLst/>
            </a:prstGeom>
          </p:spPr>
          <p:txBody>
            <a:bodyPr wrap="square">
              <a:spAutoFit/>
            </a:bodyPr>
            <a:lstStyle/>
            <a:p>
              <a:r>
                <a:rPr lang="en-GB" sz="1200" dirty="0"/>
                <a:t>Buildings are designed and constructed to provide a comfortable environment for their occupants. This means that they should protect people from weathering elements such as heat, cold, humidity and rainwater.</a:t>
              </a:r>
            </a:p>
            <a:p>
              <a:endParaRPr lang="en-GB" sz="1200" dirty="0"/>
            </a:p>
            <a:p>
              <a:r>
                <a:rPr lang="en-GB" sz="1200" dirty="0"/>
                <a:t>These weathering elements can also damage the building and it’s finishes. For instance, if rainwater can enter a building through the roof, this will not only stain the walls but also damage them</a:t>
              </a:r>
              <a:r>
                <a:rPr lang="en-GB" sz="1200" dirty="0" smtClean="0"/>
                <a:t>, reducing </a:t>
              </a:r>
              <a:r>
                <a:rPr lang="en-GB" sz="1200" dirty="0"/>
                <a:t>the building’s useful life.</a:t>
              </a:r>
            </a:p>
          </p:txBody>
        </p:sp>
        <p:sp>
          <p:nvSpPr>
            <p:cNvPr id="22" name="Rectangle 21"/>
            <p:cNvSpPr/>
            <p:nvPr/>
          </p:nvSpPr>
          <p:spPr>
            <a:xfrm>
              <a:off x="8966579" y="1655075"/>
              <a:ext cx="3006352" cy="1569660"/>
            </a:xfrm>
            <a:prstGeom prst="rect">
              <a:avLst/>
            </a:prstGeom>
            <a:solidFill>
              <a:schemeClr val="accent1">
                <a:lumMod val="20000"/>
                <a:lumOff val="80000"/>
              </a:schemeClr>
            </a:solidFill>
          </p:spPr>
          <p:txBody>
            <a:bodyPr wrap="square">
              <a:spAutoFit/>
            </a:bodyPr>
            <a:lstStyle/>
            <a:p>
              <a:endParaRPr lang="en-GB" sz="1200" b="1" u="sng" dirty="0"/>
            </a:p>
            <a:p>
              <a:r>
                <a:rPr lang="en-GB" sz="1200" b="1" u="sng" dirty="0" smtClean="0"/>
                <a:t>Plastics </a:t>
              </a:r>
              <a:r>
                <a:rPr lang="en-GB" sz="1200" b="1" u="sng" dirty="0"/>
                <a:t>such as PVC</a:t>
              </a:r>
            </a:p>
            <a:p>
              <a:r>
                <a:rPr lang="en-GB" sz="1200" dirty="0"/>
                <a:t>To make guttering, soffits and window frames. PVC is a plastic and is very weather resistant, particularly against water. Mastic can be used to keep ventilation ducts weatherproof, as it stops the weather penetrating through.</a:t>
              </a:r>
            </a:p>
          </p:txBody>
        </p:sp>
        <p:pic>
          <p:nvPicPr>
            <p:cNvPr id="23" name="Picture 2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634060" y="819552"/>
              <a:ext cx="1216296" cy="1262516"/>
            </a:xfrm>
            <a:prstGeom prst="rect">
              <a:avLst/>
            </a:prstGeom>
          </p:spPr>
        </p:pic>
        <p:sp>
          <p:nvSpPr>
            <p:cNvPr id="25" name="Rectangle 24"/>
            <p:cNvSpPr/>
            <p:nvPr/>
          </p:nvSpPr>
          <p:spPr>
            <a:xfrm>
              <a:off x="8876485" y="217169"/>
              <a:ext cx="1422472" cy="1384995"/>
            </a:xfrm>
            <a:prstGeom prst="rect">
              <a:avLst/>
            </a:prstGeom>
          </p:spPr>
          <p:txBody>
            <a:bodyPr wrap="square">
              <a:spAutoFit/>
            </a:bodyPr>
            <a:lstStyle/>
            <a:p>
              <a:r>
                <a:rPr lang="en-GB" sz="1200" b="1" dirty="0" smtClean="0"/>
                <a:t>One of the ways in which buildings can be weatherproofed is to use waterproof and impervious materials such as:</a:t>
              </a:r>
              <a:endParaRPr lang="en-GB" sz="1200" b="1" dirty="0"/>
            </a:p>
          </p:txBody>
        </p:sp>
      </p:grpSp>
      <p:grpSp>
        <p:nvGrpSpPr>
          <p:cNvPr id="8" name="Group 7"/>
          <p:cNvGrpSpPr/>
          <p:nvPr/>
        </p:nvGrpSpPr>
        <p:grpSpPr>
          <a:xfrm>
            <a:off x="104405" y="3445282"/>
            <a:ext cx="5949677" cy="3942291"/>
            <a:chOff x="104405" y="3445282"/>
            <a:chExt cx="5949677" cy="3942291"/>
          </a:xfrm>
        </p:grpSpPr>
        <p:sp>
          <p:nvSpPr>
            <p:cNvPr id="21" name="Rectangle 20"/>
            <p:cNvSpPr/>
            <p:nvPr/>
          </p:nvSpPr>
          <p:spPr>
            <a:xfrm>
              <a:off x="104405" y="3445282"/>
              <a:ext cx="2496196" cy="369332"/>
            </a:xfrm>
            <a:prstGeom prst="rect">
              <a:avLst/>
            </a:prstGeom>
          </p:spPr>
          <p:txBody>
            <a:bodyPr wrap="none">
              <a:spAutoFit/>
            </a:bodyPr>
            <a:lstStyle/>
            <a:p>
              <a:r>
                <a:rPr lang="en-GB" u="sng" dirty="0" smtClean="0">
                  <a:latin typeface="Adobe Fan Heiti Std B" panose="020B0700000000000000" pitchFamily="34" charset="-128"/>
                  <a:ea typeface="Adobe Fan Heiti Std B" panose="020B0700000000000000" pitchFamily="34" charset="-128"/>
                </a:rPr>
                <a:t>Weather Resistance- 2</a:t>
              </a:r>
              <a:endParaRPr lang="en-GB" dirty="0"/>
            </a:p>
          </p:txBody>
        </p:sp>
        <p:pic>
          <p:nvPicPr>
            <p:cNvPr id="24" name="Picture 2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985452" y="3475293"/>
              <a:ext cx="1068630" cy="1068630"/>
            </a:xfrm>
            <a:prstGeom prst="rect">
              <a:avLst/>
            </a:prstGeom>
            <a:ln w="19050">
              <a:solidFill>
                <a:schemeClr val="bg1"/>
              </a:solidFill>
            </a:ln>
          </p:spPr>
        </p:pic>
        <p:pic>
          <p:nvPicPr>
            <p:cNvPr id="26" name="Picture 25"/>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863017" y="3475292"/>
              <a:ext cx="1068630" cy="1068630"/>
            </a:xfrm>
            <a:prstGeom prst="rect">
              <a:avLst/>
            </a:prstGeom>
            <a:ln w="28575">
              <a:solidFill>
                <a:schemeClr val="bg1"/>
              </a:solidFill>
            </a:ln>
          </p:spPr>
        </p:pic>
        <p:pic>
          <p:nvPicPr>
            <p:cNvPr id="27" name="Picture 26"/>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4852107" y="4590213"/>
              <a:ext cx="1201975" cy="1201975"/>
            </a:xfrm>
            <a:prstGeom prst="rect">
              <a:avLst/>
            </a:prstGeom>
          </p:spPr>
        </p:pic>
        <p:pic>
          <p:nvPicPr>
            <p:cNvPr id="28" name="Picture 27"/>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3892662" y="4590213"/>
              <a:ext cx="908002" cy="1212230"/>
            </a:xfrm>
            <a:prstGeom prst="rect">
              <a:avLst/>
            </a:prstGeom>
          </p:spPr>
        </p:pic>
        <p:pic>
          <p:nvPicPr>
            <p:cNvPr id="29" name="Picture 28"/>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4346663" y="5832997"/>
              <a:ext cx="1665705" cy="994449"/>
            </a:xfrm>
            <a:prstGeom prst="rect">
              <a:avLst/>
            </a:prstGeom>
          </p:spPr>
        </p:pic>
        <p:sp>
          <p:nvSpPr>
            <p:cNvPr id="30" name="Oval 29"/>
            <p:cNvSpPr/>
            <p:nvPr/>
          </p:nvSpPr>
          <p:spPr>
            <a:xfrm>
              <a:off x="3758008" y="3474131"/>
              <a:ext cx="266700" cy="265001"/>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solidFill>
                    <a:schemeClr val="tx1"/>
                  </a:solidFill>
                </a:rPr>
                <a:t>1</a:t>
              </a:r>
              <a:endParaRPr lang="en-GB" dirty="0">
                <a:solidFill>
                  <a:schemeClr val="tx1"/>
                </a:solidFill>
              </a:endParaRPr>
            </a:p>
          </p:txBody>
        </p:sp>
        <p:sp>
          <p:nvSpPr>
            <p:cNvPr id="31" name="Oval 30"/>
            <p:cNvSpPr/>
            <p:nvPr/>
          </p:nvSpPr>
          <p:spPr>
            <a:xfrm>
              <a:off x="4912815" y="3469810"/>
              <a:ext cx="266700" cy="265001"/>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rPr>
                <a:t>2</a:t>
              </a:r>
            </a:p>
          </p:txBody>
        </p:sp>
        <p:sp>
          <p:nvSpPr>
            <p:cNvPr id="32" name="Oval 31"/>
            <p:cNvSpPr/>
            <p:nvPr/>
          </p:nvSpPr>
          <p:spPr>
            <a:xfrm>
              <a:off x="3779383" y="4566337"/>
              <a:ext cx="266700" cy="265001"/>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rPr>
                <a:t>3</a:t>
              </a:r>
            </a:p>
          </p:txBody>
        </p:sp>
        <p:sp>
          <p:nvSpPr>
            <p:cNvPr id="33" name="Oval 32"/>
            <p:cNvSpPr/>
            <p:nvPr/>
          </p:nvSpPr>
          <p:spPr>
            <a:xfrm>
              <a:off x="4842582" y="4564844"/>
              <a:ext cx="266700" cy="265001"/>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rPr>
                <a:t>4</a:t>
              </a:r>
            </a:p>
          </p:txBody>
        </p:sp>
        <p:sp>
          <p:nvSpPr>
            <p:cNvPr id="34" name="Oval 33"/>
            <p:cNvSpPr/>
            <p:nvPr/>
          </p:nvSpPr>
          <p:spPr>
            <a:xfrm>
              <a:off x="4205441" y="5843252"/>
              <a:ext cx="282444" cy="265001"/>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rPr>
                <a:t>5</a:t>
              </a:r>
            </a:p>
          </p:txBody>
        </p:sp>
        <p:sp>
          <p:nvSpPr>
            <p:cNvPr id="35" name="TextBox 34"/>
            <p:cNvSpPr txBox="1"/>
            <p:nvPr/>
          </p:nvSpPr>
          <p:spPr>
            <a:xfrm>
              <a:off x="112311" y="3732726"/>
              <a:ext cx="3750705" cy="3654847"/>
            </a:xfrm>
            <a:prstGeom prst="rect">
              <a:avLst/>
            </a:prstGeom>
            <a:noFill/>
          </p:spPr>
          <p:txBody>
            <a:bodyPr wrap="square" rtlCol="0">
              <a:spAutoFit/>
            </a:bodyPr>
            <a:lstStyle/>
            <a:p>
              <a:r>
                <a:rPr lang="en-US" sz="1050" b="1" dirty="0" smtClean="0"/>
                <a:t>1. Weather </a:t>
              </a:r>
              <a:r>
                <a:rPr lang="en-US" sz="1050" b="1" dirty="0"/>
                <a:t>stripping</a:t>
              </a:r>
            </a:p>
            <a:p>
              <a:r>
                <a:rPr lang="en-US" sz="1050" dirty="0"/>
                <a:t>These are strips of vinyl that are used to close the gaps in a door or window so that the building is weatherproof. Draught strips are also used so that the building is airtight and does not lose heat</a:t>
              </a:r>
              <a:r>
                <a:rPr lang="en-US" sz="1050" dirty="0" smtClean="0"/>
                <a:t>.</a:t>
              </a:r>
            </a:p>
            <a:p>
              <a:r>
                <a:rPr lang="en-US" sz="1050" b="1" dirty="0"/>
                <a:t>2. Rubber weather seals and sealants</a:t>
              </a:r>
            </a:p>
            <a:p>
              <a:r>
                <a:rPr lang="en-US" sz="1050" dirty="0"/>
                <a:t>These are applied to doors and windows to stop water from entering the building. Seals and sealants do so by either blocking the entry or letting it drain.</a:t>
              </a:r>
            </a:p>
            <a:p>
              <a:r>
                <a:rPr lang="en-US" sz="1050" b="1" dirty="0" smtClean="0"/>
                <a:t>3. </a:t>
              </a:r>
              <a:r>
                <a:rPr lang="en-GB" sz="1050" b="1" dirty="0" smtClean="0"/>
                <a:t>Overhangs (Eaves)</a:t>
              </a:r>
              <a:endParaRPr lang="en-GB" sz="1050" b="1" dirty="0"/>
            </a:p>
            <a:p>
              <a:r>
                <a:rPr lang="en-GB" sz="1050" dirty="0"/>
                <a:t>Overhanging eaves above the window also protects it from weathering elements</a:t>
              </a:r>
              <a:r>
                <a:rPr lang="en-GB" sz="1050" dirty="0" smtClean="0"/>
                <a:t>.</a:t>
              </a:r>
            </a:p>
            <a:p>
              <a:r>
                <a:rPr lang="en-GB" sz="1050" b="1" dirty="0" smtClean="0"/>
                <a:t>4. </a:t>
              </a:r>
              <a:r>
                <a:rPr lang="en-GB" sz="1050" b="1" dirty="0"/>
                <a:t>Falls</a:t>
              </a:r>
            </a:p>
            <a:p>
              <a:r>
                <a:rPr lang="en-GB" sz="1050" dirty="0"/>
                <a:t>These are slopes provided on outer frames of doors and windows as well as on sills so that these can easily shed the water off</a:t>
              </a:r>
              <a:r>
                <a:rPr lang="en-GB" sz="1050" dirty="0" smtClean="0"/>
                <a:t>.</a:t>
              </a:r>
            </a:p>
            <a:p>
              <a:r>
                <a:rPr lang="en-GB" sz="1050" b="1" dirty="0" smtClean="0"/>
                <a:t>5. </a:t>
              </a:r>
              <a:r>
                <a:rPr lang="en-GB" sz="1050" b="1" dirty="0"/>
                <a:t>Flashings</a:t>
              </a:r>
            </a:p>
            <a:p>
              <a:r>
                <a:rPr lang="en-GB" sz="1050" dirty="0"/>
                <a:t>These are metal sheets, usually made of lead, used to cover the joins between the roof and a feature protruding from the roof, such as a chimney. This makes the structure weatherproof.</a:t>
              </a:r>
            </a:p>
            <a:p>
              <a:endParaRPr lang="en-GB" sz="1000" dirty="0"/>
            </a:p>
            <a:p>
              <a:endParaRPr lang="en-GB" sz="1100" dirty="0"/>
            </a:p>
            <a:p>
              <a:endParaRPr lang="en-US" sz="1100" dirty="0"/>
            </a:p>
          </p:txBody>
        </p:sp>
      </p:grpSp>
      <p:grpSp>
        <p:nvGrpSpPr>
          <p:cNvPr id="9" name="Group 8"/>
          <p:cNvGrpSpPr/>
          <p:nvPr/>
        </p:nvGrpSpPr>
        <p:grpSpPr>
          <a:xfrm>
            <a:off x="6137714" y="3469810"/>
            <a:ext cx="6012368" cy="3398273"/>
            <a:chOff x="6137714" y="3469810"/>
            <a:chExt cx="6012368" cy="3398273"/>
          </a:xfrm>
        </p:grpSpPr>
        <p:sp>
          <p:nvSpPr>
            <p:cNvPr id="36" name="Rectangle 35"/>
            <p:cNvSpPr/>
            <p:nvPr/>
          </p:nvSpPr>
          <p:spPr>
            <a:xfrm>
              <a:off x="6168081" y="3493468"/>
              <a:ext cx="1816523" cy="369332"/>
            </a:xfrm>
            <a:prstGeom prst="rect">
              <a:avLst/>
            </a:prstGeom>
          </p:spPr>
          <p:txBody>
            <a:bodyPr wrap="none">
              <a:spAutoFit/>
            </a:bodyPr>
            <a:lstStyle/>
            <a:p>
              <a:r>
                <a:rPr lang="en-GB" u="sng" dirty="0" smtClean="0">
                  <a:latin typeface="Adobe Fan Heiti Std B" panose="020B0700000000000000" pitchFamily="34" charset="-128"/>
                  <a:ea typeface="Adobe Fan Heiti Std B" panose="020B0700000000000000" pitchFamily="34" charset="-128"/>
                </a:rPr>
                <a:t>Sustainability-1</a:t>
              </a:r>
              <a:endParaRPr lang="en-GB" dirty="0"/>
            </a:p>
          </p:txBody>
        </p:sp>
        <p:pic>
          <p:nvPicPr>
            <p:cNvPr id="37" name="Picture 36"/>
            <p:cNvPicPr>
              <a:picLocks noChangeAspect="1"/>
            </p:cNvPicPr>
            <p:nvPr/>
          </p:nvPicPr>
          <p:blipFill rotWithShape="1">
            <a:blip r:embed="rId11"/>
            <a:srcRect l="14392" t="23482" r="41634" b="39018"/>
            <a:stretch/>
          </p:blipFill>
          <p:spPr>
            <a:xfrm>
              <a:off x="9172630" y="5388856"/>
              <a:ext cx="2926038" cy="1402895"/>
            </a:xfrm>
            <a:prstGeom prst="rect">
              <a:avLst/>
            </a:prstGeom>
          </p:spPr>
        </p:pic>
        <p:sp>
          <p:nvSpPr>
            <p:cNvPr id="38" name="Rectangle 37"/>
            <p:cNvSpPr/>
            <p:nvPr/>
          </p:nvSpPr>
          <p:spPr>
            <a:xfrm>
              <a:off x="6137714" y="3821095"/>
              <a:ext cx="3068395" cy="3046988"/>
            </a:xfrm>
            <a:prstGeom prst="rect">
              <a:avLst/>
            </a:prstGeom>
          </p:spPr>
          <p:txBody>
            <a:bodyPr wrap="square">
              <a:spAutoFit/>
            </a:bodyPr>
            <a:lstStyle/>
            <a:p>
              <a:pPr lvl="0" eaLnBrk="0" fontAlgn="base" hangingPunct="0">
                <a:spcBef>
                  <a:spcPct val="0"/>
                </a:spcBef>
                <a:spcAft>
                  <a:spcPct val="0"/>
                </a:spcAft>
              </a:pPr>
              <a:r>
                <a:rPr lang="en-US" altLang="en-US" sz="1200" dirty="0">
                  <a:latin typeface="Roboto"/>
                </a:rPr>
                <a:t>In the UK, the majority of our electricity is produced through burning fossil fuels such as coal, gas and oil. These fossil fuels account for just over </a:t>
              </a:r>
              <a:r>
                <a:rPr lang="en-US" altLang="en-US" sz="1200" b="1" dirty="0">
                  <a:latin typeface="Roboto"/>
                </a:rPr>
                <a:t>60%</a:t>
              </a:r>
              <a:r>
                <a:rPr lang="en-US" altLang="en-US" sz="1200" dirty="0">
                  <a:latin typeface="Roboto"/>
                </a:rPr>
                <a:t> of the country's total power generation. Although eco-friendly sources are beginning to become more common, with wind energy taking the lead, these do not yet come close to producing the same level of power as fossil fuels</a:t>
              </a:r>
              <a:r>
                <a:rPr lang="en-US" altLang="en-US" sz="1200" dirty="0" smtClean="0">
                  <a:latin typeface="Roboto"/>
                </a:rPr>
                <a:t>. </a:t>
              </a:r>
            </a:p>
            <a:p>
              <a:pPr lvl="0" eaLnBrk="0" fontAlgn="base" hangingPunct="0">
                <a:spcBef>
                  <a:spcPct val="0"/>
                </a:spcBef>
                <a:spcAft>
                  <a:spcPct val="0"/>
                </a:spcAft>
              </a:pPr>
              <a:r>
                <a:rPr lang="en-US" altLang="en-US" sz="1200" dirty="0" smtClean="0">
                  <a:latin typeface="Roboto"/>
                </a:rPr>
                <a:t>Fossil fuels are a finite resource, meaning that they cannot be replenished within a human lifetime. This means that the construction industry needs to incorporate methods of reducing energy consumption in buildings.</a:t>
              </a:r>
            </a:p>
          </p:txBody>
        </p:sp>
        <p:sp>
          <p:nvSpPr>
            <p:cNvPr id="39" name="Rectangle 38"/>
            <p:cNvSpPr/>
            <p:nvPr/>
          </p:nvSpPr>
          <p:spPr>
            <a:xfrm>
              <a:off x="9118038" y="3469810"/>
              <a:ext cx="3032044" cy="1754326"/>
            </a:xfrm>
            <a:prstGeom prst="rect">
              <a:avLst/>
            </a:prstGeom>
          </p:spPr>
          <p:txBody>
            <a:bodyPr wrap="square">
              <a:spAutoFit/>
            </a:bodyPr>
            <a:lstStyle/>
            <a:p>
              <a:r>
                <a:rPr lang="en-GB" sz="1200" dirty="0" smtClean="0">
                  <a:solidFill>
                    <a:srgbClr val="FF0000"/>
                  </a:solidFill>
                </a:rPr>
                <a:t>Research:</a:t>
              </a:r>
            </a:p>
            <a:p>
              <a:r>
                <a:rPr lang="en-GB" sz="1200" dirty="0" smtClean="0">
                  <a:solidFill>
                    <a:srgbClr val="FF0000"/>
                  </a:solidFill>
                </a:rPr>
                <a:t>1</a:t>
              </a:r>
              <a:r>
                <a:rPr lang="en-GB" sz="1200" dirty="0">
                  <a:solidFill>
                    <a:srgbClr val="FF0000"/>
                  </a:solidFill>
                </a:rPr>
                <a:t>. How is coal formed?</a:t>
              </a:r>
              <a:br>
                <a:rPr lang="en-GB" sz="1200" dirty="0">
                  <a:solidFill>
                    <a:srgbClr val="FF0000"/>
                  </a:solidFill>
                </a:rPr>
              </a:br>
              <a:r>
                <a:rPr lang="en-GB" sz="1200" dirty="0">
                  <a:solidFill>
                    <a:srgbClr val="FF0000"/>
                  </a:solidFill>
                </a:rPr>
                <a:t>2. How is oil and gas formed?</a:t>
              </a:r>
              <a:br>
                <a:rPr lang="en-GB" sz="1200" dirty="0">
                  <a:solidFill>
                    <a:srgbClr val="FF0000"/>
                  </a:solidFill>
                </a:rPr>
              </a:br>
              <a:r>
                <a:rPr lang="en-GB" sz="1200" dirty="0">
                  <a:solidFill>
                    <a:srgbClr val="FF0000"/>
                  </a:solidFill>
                </a:rPr>
                <a:t>3. Why are fossil fuels so sought after?</a:t>
              </a:r>
              <a:br>
                <a:rPr lang="en-GB" sz="1200" dirty="0">
                  <a:solidFill>
                    <a:srgbClr val="FF0000"/>
                  </a:solidFill>
                </a:rPr>
              </a:br>
              <a:r>
                <a:rPr lang="en-GB" sz="1200" dirty="0">
                  <a:solidFill>
                    <a:srgbClr val="FF0000"/>
                  </a:solidFill>
                </a:rPr>
                <a:t>4. What are fossil fuels used for?</a:t>
              </a:r>
              <a:br>
                <a:rPr lang="en-GB" sz="1200" dirty="0">
                  <a:solidFill>
                    <a:srgbClr val="FF0000"/>
                  </a:solidFill>
                </a:rPr>
              </a:br>
              <a:r>
                <a:rPr lang="en-GB" sz="1200" dirty="0">
                  <a:solidFill>
                    <a:srgbClr val="FF0000"/>
                  </a:solidFill>
                </a:rPr>
                <a:t>5. What does ‘non-renewable resource’ mean?</a:t>
              </a:r>
              <a:br>
                <a:rPr lang="en-GB" sz="1200" dirty="0">
                  <a:solidFill>
                    <a:srgbClr val="FF0000"/>
                  </a:solidFill>
                </a:rPr>
              </a:br>
              <a:r>
                <a:rPr lang="en-GB" sz="1200" dirty="0">
                  <a:solidFill>
                    <a:srgbClr val="FF0000"/>
                  </a:solidFill>
                </a:rPr>
                <a:t>6. What are the disadvantages of using fossil fuels?</a:t>
              </a:r>
            </a:p>
          </p:txBody>
        </p:sp>
        <p:sp>
          <p:nvSpPr>
            <p:cNvPr id="40" name="Rectangle 39"/>
            <p:cNvSpPr/>
            <p:nvPr/>
          </p:nvSpPr>
          <p:spPr>
            <a:xfrm>
              <a:off x="9549481" y="5116431"/>
              <a:ext cx="2058577" cy="261610"/>
            </a:xfrm>
            <a:prstGeom prst="rect">
              <a:avLst/>
            </a:prstGeom>
          </p:spPr>
          <p:txBody>
            <a:bodyPr wrap="none">
              <a:spAutoFit/>
            </a:bodyPr>
            <a:lstStyle/>
            <a:p>
              <a:r>
                <a:rPr lang="en-GB" sz="1100" b="1" dirty="0" err="1" smtClean="0">
                  <a:solidFill>
                    <a:srgbClr val="0070C0"/>
                  </a:solidFill>
                </a:rPr>
                <a:t>Youtube</a:t>
              </a:r>
              <a:r>
                <a:rPr lang="en-GB" sz="1100" b="1" dirty="0" smtClean="0">
                  <a:solidFill>
                    <a:srgbClr val="0070C0"/>
                  </a:solidFill>
                </a:rPr>
                <a:t> Video: Fossil Fuels 101 </a:t>
              </a:r>
              <a:endParaRPr lang="en-GB" sz="1100" b="1" dirty="0">
                <a:solidFill>
                  <a:srgbClr val="0070C0"/>
                </a:solidFill>
              </a:endParaRPr>
            </a:p>
          </p:txBody>
        </p:sp>
      </p:grpSp>
    </p:spTree>
    <p:extLst>
      <p:ext uri="{BB962C8B-B14F-4D97-AF65-F5344CB8AC3E}">
        <p14:creationId xmlns:p14="http://schemas.microsoft.com/office/powerpoint/2010/main" val="9312678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ppt_x"/>
                                          </p:val>
                                        </p:tav>
                                        <p:tav tm="100000">
                                          <p:val>
                                            <p:strVal val="#ppt_x"/>
                                          </p:val>
                                        </p:tav>
                                      </p:tavLst>
                                    </p:anim>
                                    <p:anim calcmode="lin" valueType="num">
                                      <p:cBhvr additive="base">
                                        <p:cTn id="14"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additive="base">
                                        <p:cTn id="19" dur="500" fill="hold"/>
                                        <p:tgtEl>
                                          <p:spTgt spid="8"/>
                                        </p:tgtEl>
                                        <p:attrNameLst>
                                          <p:attrName>ppt_x</p:attrName>
                                        </p:attrNameLst>
                                      </p:cBhvr>
                                      <p:tavLst>
                                        <p:tav tm="0">
                                          <p:val>
                                            <p:strVal val="#ppt_x"/>
                                          </p:val>
                                        </p:tav>
                                        <p:tav tm="100000">
                                          <p:val>
                                            <p:strVal val="#ppt_x"/>
                                          </p:val>
                                        </p:tav>
                                      </p:tavLst>
                                    </p:anim>
                                    <p:anim calcmode="lin" valueType="num">
                                      <p:cBhvr additive="base">
                                        <p:cTn id="20"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fill="hold"/>
                                        <p:tgtEl>
                                          <p:spTgt spid="9"/>
                                        </p:tgtEl>
                                        <p:attrNameLst>
                                          <p:attrName>ppt_x</p:attrName>
                                        </p:attrNameLst>
                                      </p:cBhvr>
                                      <p:tavLst>
                                        <p:tav tm="0">
                                          <p:val>
                                            <p:strVal val="#ppt_x"/>
                                          </p:val>
                                        </p:tav>
                                        <p:tav tm="100000">
                                          <p:val>
                                            <p:strVal val="#ppt_x"/>
                                          </p:val>
                                        </p:tav>
                                      </p:tavLst>
                                    </p:anim>
                                    <p:anim calcmode="lin" valueType="num">
                                      <p:cBhvr additive="base">
                                        <p:cTn id="26"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0"/>
            <a:ext cx="12192000" cy="68580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6" name="Straight Connector 5"/>
          <p:cNvCxnSpPr>
            <a:stCxn id="5" idx="0"/>
            <a:endCxn id="5" idx="2"/>
          </p:cNvCxnSpPr>
          <p:nvPr/>
        </p:nvCxnSpPr>
        <p:spPr>
          <a:xfrm>
            <a:off x="6096000" y="0"/>
            <a:ext cx="0" cy="6858000"/>
          </a:xfrm>
          <a:prstGeom prst="line">
            <a:avLst/>
          </a:prstGeom>
          <a:ln>
            <a:solidFill>
              <a:schemeClr val="tx1"/>
            </a:solidFill>
          </a:ln>
        </p:spPr>
        <p:style>
          <a:lnRef idx="1">
            <a:schemeClr val="dk1"/>
          </a:lnRef>
          <a:fillRef idx="0">
            <a:schemeClr val="dk1"/>
          </a:fillRef>
          <a:effectRef idx="0">
            <a:schemeClr val="dk1"/>
          </a:effectRef>
          <a:fontRef idx="minor">
            <a:schemeClr val="tx1"/>
          </a:fontRef>
        </p:style>
      </p:cxnSp>
      <p:cxnSp>
        <p:nvCxnSpPr>
          <p:cNvPr id="7" name="Straight Connector 6"/>
          <p:cNvCxnSpPr>
            <a:stCxn id="5" idx="1"/>
            <a:endCxn id="5" idx="3"/>
          </p:cNvCxnSpPr>
          <p:nvPr/>
        </p:nvCxnSpPr>
        <p:spPr>
          <a:xfrm>
            <a:off x="0" y="3429000"/>
            <a:ext cx="12192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nvGrpSpPr>
          <p:cNvPr id="31" name="Group 30"/>
          <p:cNvGrpSpPr/>
          <p:nvPr/>
        </p:nvGrpSpPr>
        <p:grpSpPr>
          <a:xfrm>
            <a:off x="108476" y="67100"/>
            <a:ext cx="5914097" cy="3259246"/>
            <a:chOff x="108476" y="67100"/>
            <a:chExt cx="5914097" cy="3259246"/>
          </a:xfrm>
        </p:grpSpPr>
        <p:sp>
          <p:nvSpPr>
            <p:cNvPr id="8" name="Rectangle 7"/>
            <p:cNvSpPr/>
            <p:nvPr/>
          </p:nvSpPr>
          <p:spPr>
            <a:xfrm>
              <a:off x="108476" y="478155"/>
              <a:ext cx="3899774" cy="646331"/>
            </a:xfrm>
            <a:prstGeom prst="rect">
              <a:avLst/>
            </a:prstGeom>
          </p:spPr>
          <p:txBody>
            <a:bodyPr wrap="square">
              <a:spAutoFit/>
            </a:bodyPr>
            <a:lstStyle/>
            <a:p>
              <a:r>
                <a:rPr lang="en-GB" sz="1200" dirty="0"/>
                <a:t>A sustainable building is designed and constructed to make as small an impact on the natural environment as possible</a:t>
              </a:r>
              <a:r>
                <a:rPr lang="en-GB" sz="1200" dirty="0" smtClean="0"/>
                <a:t>. Sustainability aims to: </a:t>
              </a:r>
              <a:endParaRPr lang="en-GB" sz="1200" dirty="0"/>
            </a:p>
          </p:txBody>
        </p:sp>
        <p:sp>
          <p:nvSpPr>
            <p:cNvPr id="9" name="Rectangle 8"/>
            <p:cNvSpPr/>
            <p:nvPr/>
          </p:nvSpPr>
          <p:spPr>
            <a:xfrm>
              <a:off x="2090045" y="67100"/>
              <a:ext cx="1816523" cy="369332"/>
            </a:xfrm>
            <a:prstGeom prst="rect">
              <a:avLst/>
            </a:prstGeom>
          </p:spPr>
          <p:txBody>
            <a:bodyPr wrap="none">
              <a:spAutoFit/>
            </a:bodyPr>
            <a:lstStyle/>
            <a:p>
              <a:r>
                <a:rPr lang="en-GB" u="sng" dirty="0" smtClean="0">
                  <a:latin typeface="Adobe Fan Heiti Std B" panose="020B0700000000000000" pitchFamily="34" charset="-128"/>
                  <a:ea typeface="Adobe Fan Heiti Std B" panose="020B0700000000000000" pitchFamily="34" charset="-128"/>
                </a:rPr>
                <a:t>Sustainability-2</a:t>
              </a:r>
              <a:endParaRPr lang="en-GB" dirty="0"/>
            </a:p>
          </p:txBody>
        </p:sp>
        <p:sp>
          <p:nvSpPr>
            <p:cNvPr id="11" name="Rectangle 10"/>
            <p:cNvSpPr/>
            <p:nvPr/>
          </p:nvSpPr>
          <p:spPr>
            <a:xfrm>
              <a:off x="170222" y="1392435"/>
              <a:ext cx="1693028" cy="1600438"/>
            </a:xfrm>
            <a:prstGeom prst="rect">
              <a:avLst/>
            </a:prstGeom>
          </p:spPr>
          <p:txBody>
            <a:bodyPr wrap="square">
              <a:spAutoFit/>
            </a:bodyPr>
            <a:lstStyle/>
            <a:p>
              <a:r>
                <a:rPr lang="en-GB" sz="1400" b="1" dirty="0"/>
                <a:t>Achieve reduction in building energy use- </a:t>
              </a:r>
              <a:r>
                <a:rPr lang="en-GB" sz="1400" dirty="0"/>
                <a:t>this not only reduces energy costs but also reduces the impact of fossil fuels on the environment</a:t>
              </a:r>
            </a:p>
          </p:txBody>
        </p:sp>
        <p:sp>
          <p:nvSpPr>
            <p:cNvPr id="12" name="Rectangle 11"/>
            <p:cNvSpPr/>
            <p:nvPr/>
          </p:nvSpPr>
          <p:spPr>
            <a:xfrm>
              <a:off x="1893025" y="1039000"/>
              <a:ext cx="2033340" cy="2246769"/>
            </a:xfrm>
            <a:prstGeom prst="rect">
              <a:avLst/>
            </a:prstGeom>
          </p:spPr>
          <p:txBody>
            <a:bodyPr wrap="square">
              <a:spAutoFit/>
            </a:bodyPr>
            <a:lstStyle/>
            <a:p>
              <a:r>
                <a:rPr lang="en-GB" sz="1400" b="1" dirty="0"/>
                <a:t>Conserve </a:t>
              </a:r>
              <a:r>
                <a:rPr lang="en-GB" sz="1400" b="1" dirty="0" smtClean="0"/>
                <a:t>natural </a:t>
              </a:r>
              <a:r>
                <a:rPr lang="en-GB" sz="1400" b="1" dirty="0"/>
                <a:t>resources- </a:t>
              </a:r>
              <a:r>
                <a:rPr lang="en-GB" sz="1400" dirty="0"/>
                <a:t>natural resources such as water and timber are limited. These need to be used carefully so that there is enough for future generations, so wastage of these resources should be avoided.</a:t>
              </a:r>
            </a:p>
          </p:txBody>
        </p:sp>
        <p:sp>
          <p:nvSpPr>
            <p:cNvPr id="13" name="Rectangle 12"/>
            <p:cNvSpPr/>
            <p:nvPr/>
          </p:nvSpPr>
          <p:spPr>
            <a:xfrm>
              <a:off x="3922293" y="217803"/>
              <a:ext cx="2100280" cy="3108543"/>
            </a:xfrm>
            <a:prstGeom prst="rect">
              <a:avLst/>
            </a:prstGeom>
          </p:spPr>
          <p:txBody>
            <a:bodyPr wrap="square">
              <a:spAutoFit/>
            </a:bodyPr>
            <a:lstStyle/>
            <a:p>
              <a:r>
                <a:rPr lang="en-GB" sz="1400" b="1" dirty="0"/>
                <a:t>Reduce carbon emissions to the atmosphere- </a:t>
              </a:r>
              <a:r>
                <a:rPr lang="en-GB" sz="1400" dirty="0"/>
                <a:t>when fossil fuels are burned (for instance when a car uses petrol or a power station burns coal), carbon dioxide is released into the atmosphere. </a:t>
              </a:r>
            </a:p>
            <a:p>
              <a:r>
                <a:rPr lang="en-GB" sz="1400" dirty="0"/>
                <a:t>Over time, this causes the Earth’s temperature to rise, causing issues such as rising sea levels and droughts. It also causes air pollution.</a:t>
              </a:r>
            </a:p>
          </p:txBody>
        </p:sp>
      </p:grpSp>
      <p:grpSp>
        <p:nvGrpSpPr>
          <p:cNvPr id="32" name="Group 31"/>
          <p:cNvGrpSpPr/>
          <p:nvPr/>
        </p:nvGrpSpPr>
        <p:grpSpPr>
          <a:xfrm>
            <a:off x="6122587" y="108823"/>
            <a:ext cx="5966782" cy="3354358"/>
            <a:chOff x="6122587" y="108823"/>
            <a:chExt cx="5966782" cy="3354358"/>
          </a:xfrm>
        </p:grpSpPr>
        <p:sp>
          <p:nvSpPr>
            <p:cNvPr id="10" name="Rectangle 9"/>
            <p:cNvSpPr/>
            <p:nvPr/>
          </p:nvSpPr>
          <p:spPr>
            <a:xfrm>
              <a:off x="6122587" y="108823"/>
              <a:ext cx="3718839" cy="646331"/>
            </a:xfrm>
            <a:prstGeom prst="rect">
              <a:avLst/>
            </a:prstGeom>
          </p:spPr>
          <p:txBody>
            <a:bodyPr wrap="square">
              <a:spAutoFit/>
            </a:bodyPr>
            <a:lstStyle/>
            <a:p>
              <a:r>
                <a:rPr lang="en-GB" u="sng" dirty="0" smtClean="0">
                  <a:latin typeface="Adobe Fan Heiti Std B" panose="020B0700000000000000" pitchFamily="34" charset="-128"/>
                  <a:ea typeface="Adobe Fan Heiti Std B" panose="020B0700000000000000" pitchFamily="34" charset="-128"/>
                </a:rPr>
                <a:t>Methods of Sustainable Construction- 1</a:t>
              </a:r>
              <a:endParaRPr lang="en-GB" dirty="0"/>
            </a:p>
          </p:txBody>
        </p:sp>
        <p:sp>
          <p:nvSpPr>
            <p:cNvPr id="14" name="Rectangle 13"/>
            <p:cNvSpPr/>
            <p:nvPr/>
          </p:nvSpPr>
          <p:spPr>
            <a:xfrm>
              <a:off x="6185195" y="457215"/>
              <a:ext cx="2847045" cy="1200329"/>
            </a:xfrm>
            <a:prstGeom prst="rect">
              <a:avLst/>
            </a:prstGeom>
            <a:solidFill>
              <a:schemeClr val="accent6">
                <a:lumMod val="20000"/>
                <a:lumOff val="80000"/>
              </a:schemeClr>
            </a:solidFill>
          </p:spPr>
          <p:txBody>
            <a:bodyPr wrap="square">
              <a:spAutoFit/>
            </a:bodyPr>
            <a:lstStyle/>
            <a:p>
              <a:r>
                <a:rPr lang="en-GB" sz="1200" dirty="0"/>
                <a:t>In order to construct a truly sustainable building, sustainability must be part of it’s initial design. This can be as simple as making sure that the building is facing the right way! To achieve sustainability, the following things should be done:</a:t>
              </a:r>
            </a:p>
          </p:txBody>
        </p:sp>
        <p:sp>
          <p:nvSpPr>
            <p:cNvPr id="16" name="Rectangle 15"/>
            <p:cNvSpPr/>
            <p:nvPr/>
          </p:nvSpPr>
          <p:spPr>
            <a:xfrm>
              <a:off x="10234500" y="1339523"/>
              <a:ext cx="1854869" cy="2123658"/>
            </a:xfrm>
            <a:prstGeom prst="rect">
              <a:avLst/>
            </a:prstGeom>
          </p:spPr>
          <p:txBody>
            <a:bodyPr wrap="square">
              <a:spAutoFit/>
            </a:bodyPr>
            <a:lstStyle/>
            <a:p>
              <a:r>
                <a:rPr lang="en-GB" sz="1200" b="1" u="sng" dirty="0" smtClean="0"/>
                <a:t>Re-use brownfield sites</a:t>
              </a:r>
            </a:p>
            <a:p>
              <a:r>
                <a:rPr lang="en-GB" sz="1200" dirty="0" smtClean="0"/>
                <a:t>This </a:t>
              </a:r>
              <a:r>
                <a:rPr lang="en-GB" sz="1200" dirty="0"/>
                <a:t>reduces the number of greenfield sites that are used for construction and so keeps a maximum amount of green space. As brownfield sites have usually been built on, it may also mean that less energy would be needed to redevelop sites.</a:t>
              </a:r>
            </a:p>
          </p:txBody>
        </p:sp>
        <p:sp>
          <p:nvSpPr>
            <p:cNvPr id="17" name="Rectangle 16"/>
            <p:cNvSpPr/>
            <p:nvPr/>
          </p:nvSpPr>
          <p:spPr>
            <a:xfrm>
              <a:off x="6204475" y="1900774"/>
              <a:ext cx="2124803" cy="1384995"/>
            </a:xfrm>
            <a:prstGeom prst="rect">
              <a:avLst/>
            </a:prstGeom>
          </p:spPr>
          <p:txBody>
            <a:bodyPr wrap="square">
              <a:spAutoFit/>
            </a:bodyPr>
            <a:lstStyle/>
            <a:p>
              <a:r>
                <a:rPr lang="en-GB" sz="1200" b="1" u="sng" dirty="0" smtClean="0"/>
                <a:t>Achieve maximum sunlight through building orientation:</a:t>
              </a:r>
            </a:p>
            <a:p>
              <a:r>
                <a:rPr lang="en-GB" sz="1200" dirty="0" smtClean="0"/>
                <a:t>A </a:t>
              </a:r>
              <a:r>
                <a:rPr lang="en-GB" sz="1200" dirty="0"/>
                <a:t>building in the UK that faces south will get the maximum amount of natural sunlight. This can reduce the amount of electricity the building uses.</a:t>
              </a:r>
            </a:p>
          </p:txBody>
        </p:sp>
        <p:pic>
          <p:nvPicPr>
            <p:cNvPr id="18" name="Picture 4" descr="Image result for brownfield sit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299186" y="463531"/>
              <a:ext cx="1446357" cy="895602"/>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2" descr="Image result for sunlight on buildi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263518" y="1991600"/>
              <a:ext cx="1838438" cy="1203342"/>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33" name="Group 32"/>
          <p:cNvGrpSpPr/>
          <p:nvPr/>
        </p:nvGrpSpPr>
        <p:grpSpPr>
          <a:xfrm>
            <a:off x="108475" y="3528181"/>
            <a:ext cx="5987525" cy="3329819"/>
            <a:chOff x="108475" y="3528181"/>
            <a:chExt cx="5987525" cy="3329819"/>
          </a:xfrm>
        </p:grpSpPr>
        <p:sp>
          <p:nvSpPr>
            <p:cNvPr id="15" name="Rectangle 14"/>
            <p:cNvSpPr/>
            <p:nvPr/>
          </p:nvSpPr>
          <p:spPr>
            <a:xfrm>
              <a:off x="108475" y="3528181"/>
              <a:ext cx="4314001" cy="369332"/>
            </a:xfrm>
            <a:prstGeom prst="rect">
              <a:avLst/>
            </a:prstGeom>
          </p:spPr>
          <p:txBody>
            <a:bodyPr wrap="none">
              <a:spAutoFit/>
            </a:bodyPr>
            <a:lstStyle/>
            <a:p>
              <a:r>
                <a:rPr lang="en-GB" u="sng" dirty="0" smtClean="0">
                  <a:latin typeface="Adobe Fan Heiti Std B" panose="020B0700000000000000" pitchFamily="34" charset="-128"/>
                  <a:ea typeface="Adobe Fan Heiti Std B" panose="020B0700000000000000" pitchFamily="34" charset="-128"/>
                </a:rPr>
                <a:t>Methods of Sustainable Construction- 2</a:t>
              </a:r>
              <a:endParaRPr lang="en-GB" dirty="0"/>
            </a:p>
          </p:txBody>
        </p:sp>
        <p:sp>
          <p:nvSpPr>
            <p:cNvPr id="20" name="Rectangle 19"/>
            <p:cNvSpPr/>
            <p:nvPr/>
          </p:nvSpPr>
          <p:spPr>
            <a:xfrm>
              <a:off x="123855" y="4919008"/>
              <a:ext cx="2070410" cy="1938992"/>
            </a:xfrm>
            <a:prstGeom prst="rect">
              <a:avLst/>
            </a:prstGeom>
          </p:spPr>
          <p:txBody>
            <a:bodyPr wrap="square">
              <a:spAutoFit/>
            </a:bodyPr>
            <a:lstStyle/>
            <a:p>
              <a:r>
                <a:rPr lang="en-GB" sz="1200" b="1" u="sng" dirty="0"/>
                <a:t>Recycle waste by separation and </a:t>
              </a:r>
              <a:r>
                <a:rPr lang="en-GB" sz="1200" b="1" u="sng" dirty="0" smtClean="0"/>
                <a:t>reuse</a:t>
              </a:r>
            </a:p>
            <a:p>
              <a:r>
                <a:rPr lang="en-GB" sz="1200" dirty="0" smtClean="0"/>
                <a:t>Site </a:t>
              </a:r>
              <a:r>
                <a:rPr lang="en-GB" sz="1200" dirty="0"/>
                <a:t>waste is separated as people put domestic waste into different bins so that it can be easily recycled. Material can be reused as well, such as reusing old bricks and crushing waste concrete.</a:t>
              </a:r>
            </a:p>
          </p:txBody>
        </p:sp>
        <p:sp>
          <p:nvSpPr>
            <p:cNvPr id="21" name="Rectangle 20"/>
            <p:cNvSpPr/>
            <p:nvPr/>
          </p:nvSpPr>
          <p:spPr>
            <a:xfrm>
              <a:off x="2197235" y="3861186"/>
              <a:ext cx="2098228" cy="1754326"/>
            </a:xfrm>
            <a:prstGeom prst="rect">
              <a:avLst/>
            </a:prstGeom>
          </p:spPr>
          <p:txBody>
            <a:bodyPr wrap="square">
              <a:spAutoFit/>
            </a:bodyPr>
            <a:lstStyle/>
            <a:p>
              <a:r>
                <a:rPr lang="en-GB" sz="1200" b="1" u="sng" dirty="0"/>
                <a:t>Use sustainable materials </a:t>
              </a:r>
              <a:endParaRPr lang="en-GB" sz="1200" b="1" u="sng" dirty="0" smtClean="0"/>
            </a:p>
            <a:p>
              <a:r>
                <a:rPr lang="en-GB" sz="1200" dirty="0" smtClean="0"/>
                <a:t>that </a:t>
              </a:r>
              <a:r>
                <a:rPr lang="en-GB" sz="1200" dirty="0"/>
                <a:t>are from renewable sources in construction activities. For example, sheep’s wool insulation is a sustainable material because the wool needed to make it can be regrown and so is renewable.</a:t>
              </a:r>
            </a:p>
          </p:txBody>
        </p:sp>
        <p:sp>
          <p:nvSpPr>
            <p:cNvPr id="22" name="Rectangle 21"/>
            <p:cNvSpPr/>
            <p:nvPr/>
          </p:nvSpPr>
          <p:spPr>
            <a:xfrm>
              <a:off x="4363704" y="5370351"/>
              <a:ext cx="1732296" cy="1384995"/>
            </a:xfrm>
            <a:prstGeom prst="rect">
              <a:avLst/>
            </a:prstGeom>
          </p:spPr>
          <p:txBody>
            <a:bodyPr wrap="square">
              <a:spAutoFit/>
            </a:bodyPr>
            <a:lstStyle/>
            <a:p>
              <a:r>
                <a:rPr lang="en-GB" sz="1200" b="1" u="sng" dirty="0"/>
                <a:t>Reduce time and wastage by using local </a:t>
              </a:r>
              <a:r>
                <a:rPr lang="en-GB" sz="1200" b="1" u="sng" dirty="0" smtClean="0"/>
                <a:t>suppliers</a:t>
              </a:r>
            </a:p>
            <a:p>
              <a:r>
                <a:rPr lang="en-GB" sz="1200" dirty="0" smtClean="0"/>
                <a:t>As </a:t>
              </a:r>
              <a:r>
                <a:rPr lang="en-GB" sz="1200" dirty="0"/>
                <a:t>well as ordering the right quantities of materials and using pre-fabricated materials.</a:t>
              </a:r>
            </a:p>
          </p:txBody>
        </p:sp>
        <p:pic>
          <p:nvPicPr>
            <p:cNvPr id="23" name="Picture 2" descr="Image result for prefabricated construction materials"/>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14193" r="14347"/>
            <a:stretch/>
          </p:blipFill>
          <p:spPr bwMode="auto">
            <a:xfrm>
              <a:off x="4380109" y="3663059"/>
              <a:ext cx="1649973" cy="1612393"/>
            </a:xfrm>
            <a:prstGeom prst="rect">
              <a:avLst/>
            </a:prstGeom>
            <a:noFill/>
            <a:extLst>
              <a:ext uri="{909E8E84-426E-40DD-AFC4-6F175D3DCCD1}">
                <a14:hiddenFill xmlns:a14="http://schemas.microsoft.com/office/drawing/2010/main">
                  <a:solidFill>
                    <a:srgbClr val="FFFFFF"/>
                  </a:solidFill>
                </a14:hiddenFill>
              </a:ext>
            </a:extLst>
          </p:spPr>
        </p:pic>
        <p:pic>
          <p:nvPicPr>
            <p:cNvPr id="24" name="Picture 2" descr="Image result for sheeps wool insulation"/>
            <p:cNvPicPr>
              <a:picLocks noChangeAspect="1" noChangeArrowheads="1"/>
            </p:cNvPicPr>
            <p:nvPr/>
          </p:nvPicPr>
          <p:blipFill rotWithShape="1">
            <a:blip r:embed="rId5">
              <a:extLst>
                <a:ext uri="{28A0092B-C50C-407E-A947-70E740481C1C}">
                  <a14:useLocalDpi xmlns:a14="http://schemas.microsoft.com/office/drawing/2010/main" val="0"/>
                </a:ext>
              </a:extLst>
            </a:blip>
            <a:srcRect t="28603"/>
            <a:stretch/>
          </p:blipFill>
          <p:spPr bwMode="auto">
            <a:xfrm>
              <a:off x="319565" y="3918927"/>
              <a:ext cx="1573460" cy="1041025"/>
            </a:xfrm>
            <a:prstGeom prst="rect">
              <a:avLst/>
            </a:prstGeom>
            <a:noFill/>
            <a:extLst>
              <a:ext uri="{909E8E84-426E-40DD-AFC4-6F175D3DCCD1}">
                <a14:hiddenFill xmlns:a14="http://schemas.microsoft.com/office/drawing/2010/main">
                  <a:solidFill>
                    <a:srgbClr val="FFFFFF"/>
                  </a:solidFill>
                </a14:hiddenFill>
              </a:ext>
            </a:extLst>
          </p:spPr>
        </p:pic>
        <p:pic>
          <p:nvPicPr>
            <p:cNvPr id="25" name="Picture 2" descr="Related image"/>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b="30888"/>
            <a:stretch/>
          </p:blipFill>
          <p:spPr bwMode="auto">
            <a:xfrm>
              <a:off x="2034147" y="5588017"/>
              <a:ext cx="2223954" cy="1126752"/>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34" name="Group 33"/>
          <p:cNvGrpSpPr/>
          <p:nvPr/>
        </p:nvGrpSpPr>
        <p:grpSpPr>
          <a:xfrm>
            <a:off x="6106517" y="3516883"/>
            <a:ext cx="6148385" cy="3188507"/>
            <a:chOff x="6106517" y="3516883"/>
            <a:chExt cx="6148385" cy="3188507"/>
          </a:xfrm>
        </p:grpSpPr>
        <p:sp>
          <p:nvSpPr>
            <p:cNvPr id="26" name="Rectangle 25"/>
            <p:cNvSpPr/>
            <p:nvPr/>
          </p:nvSpPr>
          <p:spPr>
            <a:xfrm>
              <a:off x="6106517" y="3516883"/>
              <a:ext cx="2680542" cy="369332"/>
            </a:xfrm>
            <a:prstGeom prst="rect">
              <a:avLst/>
            </a:prstGeom>
          </p:spPr>
          <p:txBody>
            <a:bodyPr wrap="none">
              <a:spAutoFit/>
            </a:bodyPr>
            <a:lstStyle/>
            <a:p>
              <a:r>
                <a:rPr lang="en-GB" u="sng" dirty="0" smtClean="0">
                  <a:latin typeface="Adobe Fan Heiti Std B" panose="020B0700000000000000" pitchFamily="34" charset="-128"/>
                  <a:ea typeface="Adobe Fan Heiti Std B" panose="020B0700000000000000" pitchFamily="34" charset="-128"/>
                </a:rPr>
                <a:t>Sustainable Materials- 1</a:t>
              </a:r>
              <a:endParaRPr lang="en-GB" dirty="0"/>
            </a:p>
          </p:txBody>
        </p:sp>
        <p:sp>
          <p:nvSpPr>
            <p:cNvPr id="27" name="Rectangle 26"/>
            <p:cNvSpPr/>
            <p:nvPr/>
          </p:nvSpPr>
          <p:spPr>
            <a:xfrm>
              <a:off x="6158902" y="3886215"/>
              <a:ext cx="6096000" cy="830997"/>
            </a:xfrm>
            <a:prstGeom prst="rect">
              <a:avLst/>
            </a:prstGeom>
          </p:spPr>
          <p:txBody>
            <a:bodyPr>
              <a:spAutoFit/>
            </a:bodyPr>
            <a:lstStyle/>
            <a:p>
              <a:r>
                <a:rPr lang="en-GB" sz="1200" dirty="0"/>
                <a:t>Instead of throwing away old items, such as copper tubing, you can reuse and recycle them. These recycled materials use less energy to be produced and thus have </a:t>
              </a:r>
              <a:r>
                <a:rPr lang="en-GB" sz="1200" dirty="0">
                  <a:solidFill>
                    <a:srgbClr val="FF0000"/>
                  </a:solidFill>
                </a:rPr>
                <a:t>low embodied energy. </a:t>
              </a:r>
              <a:r>
                <a:rPr lang="en-GB" sz="1200" dirty="0"/>
                <a:t>They are more sustainable than those made from all-new raw materials. Another example is aluminium, which is found in earth but can also be re-used by </a:t>
              </a:r>
              <a:r>
                <a:rPr lang="en-GB" sz="1200" dirty="0" smtClean="0"/>
                <a:t>re- melting it.</a:t>
              </a:r>
              <a:endParaRPr lang="en-GB" sz="1200" dirty="0"/>
            </a:p>
          </p:txBody>
        </p:sp>
        <p:sp>
          <p:nvSpPr>
            <p:cNvPr id="28" name="Rectangle 27"/>
            <p:cNvSpPr/>
            <p:nvPr/>
          </p:nvSpPr>
          <p:spPr>
            <a:xfrm>
              <a:off x="6207537" y="4766398"/>
              <a:ext cx="1952299" cy="1938992"/>
            </a:xfrm>
            <a:prstGeom prst="rect">
              <a:avLst/>
            </a:prstGeom>
          </p:spPr>
          <p:txBody>
            <a:bodyPr wrap="square">
              <a:spAutoFit/>
            </a:bodyPr>
            <a:lstStyle/>
            <a:p>
              <a:r>
                <a:rPr lang="en-US" sz="1200" b="1" dirty="0">
                  <a:solidFill>
                    <a:srgbClr val="0070C0"/>
                  </a:solidFill>
                  <a:latin typeface="arial" panose="020B0604020202020204" pitchFamily="34" charset="0"/>
                </a:rPr>
                <a:t>Embodied energy</a:t>
              </a:r>
              <a:r>
                <a:rPr lang="en-US" sz="1200" dirty="0">
                  <a:solidFill>
                    <a:srgbClr val="0070C0"/>
                  </a:solidFill>
                  <a:latin typeface="arial" panose="020B0604020202020204" pitchFamily="34" charset="0"/>
                </a:rPr>
                <a:t> is the </a:t>
              </a:r>
              <a:r>
                <a:rPr lang="en-US" sz="1200" b="1" dirty="0">
                  <a:solidFill>
                    <a:srgbClr val="0070C0"/>
                  </a:solidFill>
                  <a:latin typeface="arial" panose="020B0604020202020204" pitchFamily="34" charset="0"/>
                </a:rPr>
                <a:t>energy</a:t>
              </a:r>
              <a:r>
                <a:rPr lang="en-US" sz="1200" dirty="0">
                  <a:solidFill>
                    <a:srgbClr val="0070C0"/>
                  </a:solidFill>
                  <a:latin typeface="arial" panose="020B0604020202020204" pitchFamily="34" charset="0"/>
                </a:rPr>
                <a:t> consumed by all of the processes associated with the production of a building, from the mining and processing of natural resources to manufacturing, transport and product delivery.</a:t>
              </a:r>
              <a:endParaRPr lang="en-GB" sz="1200" dirty="0">
                <a:solidFill>
                  <a:srgbClr val="0070C0"/>
                </a:solidFill>
              </a:endParaRPr>
            </a:p>
          </p:txBody>
        </p:sp>
        <p:pic>
          <p:nvPicPr>
            <p:cNvPr id="29" name="Picture 2" descr="Image result"/>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8197198" y="4797146"/>
              <a:ext cx="1934673" cy="1861155"/>
            </a:xfrm>
            <a:prstGeom prst="rect">
              <a:avLst/>
            </a:prstGeom>
            <a:noFill/>
            <a:extLst>
              <a:ext uri="{909E8E84-426E-40DD-AFC4-6F175D3DCCD1}">
                <a14:hiddenFill xmlns:a14="http://schemas.microsoft.com/office/drawing/2010/main">
                  <a:solidFill>
                    <a:srgbClr val="FFFFFF"/>
                  </a:solidFill>
                </a14:hiddenFill>
              </a:ext>
            </a:extLst>
          </p:spPr>
        </p:pic>
        <p:sp>
          <p:nvSpPr>
            <p:cNvPr id="30" name="TextBox 29"/>
            <p:cNvSpPr txBox="1"/>
            <p:nvPr/>
          </p:nvSpPr>
          <p:spPr>
            <a:xfrm>
              <a:off x="10275945" y="4942893"/>
              <a:ext cx="1771981" cy="1569660"/>
            </a:xfrm>
            <a:prstGeom prst="rect">
              <a:avLst/>
            </a:prstGeom>
            <a:noFill/>
            <a:ln>
              <a:solidFill>
                <a:schemeClr val="tx1"/>
              </a:solidFill>
            </a:ln>
          </p:spPr>
          <p:txBody>
            <a:bodyPr wrap="square" rtlCol="0">
              <a:spAutoFit/>
            </a:bodyPr>
            <a:lstStyle/>
            <a:p>
              <a:r>
                <a:rPr lang="en-GB" sz="1200" dirty="0" smtClean="0">
                  <a:solidFill>
                    <a:srgbClr val="FF0000"/>
                  </a:solidFill>
                </a:rPr>
                <a:t>Research: </a:t>
              </a:r>
            </a:p>
            <a:p>
              <a:pPr marL="171450" indent="-171450">
                <a:buFont typeface="Arial" panose="020B0604020202020204" pitchFamily="34" charset="0"/>
                <a:buChar char="•"/>
              </a:pPr>
              <a:r>
                <a:rPr lang="en-GB" sz="1200" dirty="0" smtClean="0">
                  <a:solidFill>
                    <a:srgbClr val="FF0000"/>
                  </a:solidFill>
                </a:rPr>
                <a:t>How many different processes are involved in the production of plastic?</a:t>
              </a:r>
            </a:p>
            <a:p>
              <a:pPr marL="171450" indent="-171450">
                <a:buFont typeface="Arial" panose="020B0604020202020204" pitchFamily="34" charset="0"/>
                <a:buChar char="•"/>
              </a:pPr>
              <a:r>
                <a:rPr lang="en-GB" sz="1200" dirty="0" smtClean="0">
                  <a:solidFill>
                    <a:srgbClr val="FF0000"/>
                  </a:solidFill>
                </a:rPr>
                <a:t>Why is plastic considered unsustainable?</a:t>
              </a:r>
              <a:endParaRPr lang="en-GB" sz="1200" dirty="0">
                <a:solidFill>
                  <a:srgbClr val="FF0000"/>
                </a:solidFill>
              </a:endParaRPr>
            </a:p>
          </p:txBody>
        </p:sp>
      </p:grpSp>
    </p:spTree>
    <p:extLst>
      <p:ext uri="{BB962C8B-B14F-4D97-AF65-F5344CB8AC3E}">
        <p14:creationId xmlns:p14="http://schemas.microsoft.com/office/powerpoint/2010/main" val="42485626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additive="base">
                                        <p:cTn id="7" dur="500" fill="hold"/>
                                        <p:tgtEl>
                                          <p:spTgt spid="31"/>
                                        </p:tgtEl>
                                        <p:attrNameLst>
                                          <p:attrName>ppt_x</p:attrName>
                                        </p:attrNameLst>
                                      </p:cBhvr>
                                      <p:tavLst>
                                        <p:tav tm="0">
                                          <p:val>
                                            <p:strVal val="#ppt_x"/>
                                          </p:val>
                                        </p:tav>
                                        <p:tav tm="100000">
                                          <p:val>
                                            <p:strVal val="#ppt_x"/>
                                          </p:val>
                                        </p:tav>
                                      </p:tavLst>
                                    </p:anim>
                                    <p:anim calcmode="lin" valueType="num">
                                      <p:cBhvr additive="base">
                                        <p:cTn id="8" dur="500" fill="hold"/>
                                        <p:tgtEl>
                                          <p:spTgt spid="31"/>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2"/>
                                        </p:tgtEl>
                                        <p:attrNameLst>
                                          <p:attrName>style.visibility</p:attrName>
                                        </p:attrNameLst>
                                      </p:cBhvr>
                                      <p:to>
                                        <p:strVal val="visible"/>
                                      </p:to>
                                    </p:set>
                                    <p:anim calcmode="lin" valueType="num">
                                      <p:cBhvr additive="base">
                                        <p:cTn id="13" dur="500" fill="hold"/>
                                        <p:tgtEl>
                                          <p:spTgt spid="32"/>
                                        </p:tgtEl>
                                        <p:attrNameLst>
                                          <p:attrName>ppt_x</p:attrName>
                                        </p:attrNameLst>
                                      </p:cBhvr>
                                      <p:tavLst>
                                        <p:tav tm="0">
                                          <p:val>
                                            <p:strVal val="#ppt_x"/>
                                          </p:val>
                                        </p:tav>
                                        <p:tav tm="100000">
                                          <p:val>
                                            <p:strVal val="#ppt_x"/>
                                          </p:val>
                                        </p:tav>
                                      </p:tavLst>
                                    </p:anim>
                                    <p:anim calcmode="lin" valueType="num">
                                      <p:cBhvr additive="base">
                                        <p:cTn id="14" dur="500" fill="hold"/>
                                        <p:tgtEl>
                                          <p:spTgt spid="32"/>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3"/>
                                        </p:tgtEl>
                                        <p:attrNameLst>
                                          <p:attrName>style.visibility</p:attrName>
                                        </p:attrNameLst>
                                      </p:cBhvr>
                                      <p:to>
                                        <p:strVal val="visible"/>
                                      </p:to>
                                    </p:set>
                                    <p:anim calcmode="lin" valueType="num">
                                      <p:cBhvr additive="base">
                                        <p:cTn id="19" dur="500" fill="hold"/>
                                        <p:tgtEl>
                                          <p:spTgt spid="33"/>
                                        </p:tgtEl>
                                        <p:attrNameLst>
                                          <p:attrName>ppt_x</p:attrName>
                                        </p:attrNameLst>
                                      </p:cBhvr>
                                      <p:tavLst>
                                        <p:tav tm="0">
                                          <p:val>
                                            <p:strVal val="#ppt_x"/>
                                          </p:val>
                                        </p:tav>
                                        <p:tav tm="100000">
                                          <p:val>
                                            <p:strVal val="#ppt_x"/>
                                          </p:val>
                                        </p:tav>
                                      </p:tavLst>
                                    </p:anim>
                                    <p:anim calcmode="lin" valueType="num">
                                      <p:cBhvr additive="base">
                                        <p:cTn id="20" dur="500" fill="hold"/>
                                        <p:tgtEl>
                                          <p:spTgt spid="33"/>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4"/>
                                        </p:tgtEl>
                                        <p:attrNameLst>
                                          <p:attrName>style.visibility</p:attrName>
                                        </p:attrNameLst>
                                      </p:cBhvr>
                                      <p:to>
                                        <p:strVal val="visible"/>
                                      </p:to>
                                    </p:set>
                                    <p:anim calcmode="lin" valueType="num">
                                      <p:cBhvr additive="base">
                                        <p:cTn id="25" dur="500" fill="hold"/>
                                        <p:tgtEl>
                                          <p:spTgt spid="34"/>
                                        </p:tgtEl>
                                        <p:attrNameLst>
                                          <p:attrName>ppt_x</p:attrName>
                                        </p:attrNameLst>
                                      </p:cBhvr>
                                      <p:tavLst>
                                        <p:tav tm="0">
                                          <p:val>
                                            <p:strVal val="#ppt_x"/>
                                          </p:val>
                                        </p:tav>
                                        <p:tav tm="100000">
                                          <p:val>
                                            <p:strVal val="#ppt_x"/>
                                          </p:val>
                                        </p:tav>
                                      </p:tavLst>
                                    </p:anim>
                                    <p:anim calcmode="lin" valueType="num">
                                      <p:cBhvr additive="base">
                                        <p:cTn id="26" dur="500" fill="hold"/>
                                        <p:tgtEl>
                                          <p:spTgt spid="3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5" name="Straight Connector 4"/>
          <p:cNvCxnSpPr>
            <a:stCxn id="4" idx="0"/>
            <a:endCxn id="4" idx="2"/>
          </p:cNvCxnSpPr>
          <p:nvPr/>
        </p:nvCxnSpPr>
        <p:spPr>
          <a:xfrm>
            <a:off x="6096000" y="0"/>
            <a:ext cx="0" cy="6858000"/>
          </a:xfrm>
          <a:prstGeom prst="line">
            <a:avLst/>
          </a:prstGeom>
          <a:ln>
            <a:solidFill>
              <a:schemeClr val="tx1"/>
            </a:solidFill>
          </a:ln>
        </p:spPr>
        <p:style>
          <a:lnRef idx="1">
            <a:schemeClr val="dk1"/>
          </a:lnRef>
          <a:fillRef idx="0">
            <a:schemeClr val="dk1"/>
          </a:fillRef>
          <a:effectRef idx="0">
            <a:schemeClr val="dk1"/>
          </a:effectRef>
          <a:fontRef idx="minor">
            <a:schemeClr val="tx1"/>
          </a:fontRef>
        </p:style>
      </p:cxnSp>
      <p:cxnSp>
        <p:nvCxnSpPr>
          <p:cNvPr id="6" name="Straight Connector 5"/>
          <p:cNvCxnSpPr>
            <a:stCxn id="4" idx="1"/>
            <a:endCxn id="4" idx="3"/>
          </p:cNvCxnSpPr>
          <p:nvPr/>
        </p:nvCxnSpPr>
        <p:spPr>
          <a:xfrm>
            <a:off x="0" y="3429000"/>
            <a:ext cx="12192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nvGrpSpPr>
          <p:cNvPr id="16" name="Group 15"/>
          <p:cNvGrpSpPr/>
          <p:nvPr/>
        </p:nvGrpSpPr>
        <p:grpSpPr>
          <a:xfrm>
            <a:off x="90578" y="53229"/>
            <a:ext cx="5935357" cy="3440509"/>
            <a:chOff x="90578" y="53229"/>
            <a:chExt cx="5935357" cy="3440509"/>
          </a:xfrm>
        </p:grpSpPr>
        <p:sp>
          <p:nvSpPr>
            <p:cNvPr id="7" name="Rectangle 6"/>
            <p:cNvSpPr/>
            <p:nvPr/>
          </p:nvSpPr>
          <p:spPr>
            <a:xfrm>
              <a:off x="1596397" y="53229"/>
              <a:ext cx="2680542" cy="369332"/>
            </a:xfrm>
            <a:prstGeom prst="rect">
              <a:avLst/>
            </a:prstGeom>
          </p:spPr>
          <p:txBody>
            <a:bodyPr wrap="none">
              <a:spAutoFit/>
            </a:bodyPr>
            <a:lstStyle/>
            <a:p>
              <a:r>
                <a:rPr lang="en-GB" u="sng" dirty="0" smtClean="0">
                  <a:latin typeface="Adobe Fan Heiti Std B" panose="020B0700000000000000" pitchFamily="34" charset="-128"/>
                  <a:ea typeface="Adobe Fan Heiti Std B" panose="020B0700000000000000" pitchFamily="34" charset="-128"/>
                </a:rPr>
                <a:t>Sustainable Materials- 2</a:t>
              </a:r>
              <a:endParaRPr lang="en-GB" dirty="0"/>
            </a:p>
          </p:txBody>
        </p:sp>
        <p:pic>
          <p:nvPicPr>
            <p:cNvPr id="9" name="Picture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945841" y="378570"/>
              <a:ext cx="1988075" cy="1238692"/>
            </a:xfrm>
            <a:prstGeom prst="rect">
              <a:avLst/>
            </a:prstGeom>
          </p:spPr>
        </p:pic>
        <p:pic>
          <p:nvPicPr>
            <p:cNvPr id="11" name="Picture 10"/>
            <p:cNvPicPr>
              <a:picLocks noChangeAspect="1"/>
            </p:cNvPicPr>
            <p:nvPr/>
          </p:nvPicPr>
          <p:blipFill>
            <a:blip r:embed="rId3"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650627" y="1808126"/>
              <a:ext cx="2370100" cy="1550441"/>
            </a:xfrm>
            <a:prstGeom prst="rect">
              <a:avLst/>
            </a:prstGeom>
          </p:spPr>
        </p:pic>
        <p:sp>
          <p:nvSpPr>
            <p:cNvPr id="15" name="Rectangle 14"/>
            <p:cNvSpPr/>
            <p:nvPr/>
          </p:nvSpPr>
          <p:spPr>
            <a:xfrm>
              <a:off x="90578" y="583813"/>
              <a:ext cx="3245264" cy="830997"/>
            </a:xfrm>
            <a:prstGeom prst="rect">
              <a:avLst/>
            </a:prstGeom>
          </p:spPr>
          <p:txBody>
            <a:bodyPr wrap="square">
              <a:spAutoFit/>
            </a:bodyPr>
            <a:lstStyle/>
            <a:p>
              <a:r>
                <a:rPr lang="en-GB" sz="1200" dirty="0"/>
                <a:t>Remember that MATERIALS are different to products</a:t>
              </a:r>
              <a:r>
                <a:rPr lang="en-GB" sz="1200" dirty="0" smtClean="0"/>
                <a:t>.</a:t>
              </a:r>
              <a:r>
                <a:rPr lang="en-GB" sz="1200" dirty="0"/>
                <a:t> Any material that can be grown in abundance is considered sustainable.</a:t>
              </a:r>
            </a:p>
            <a:p>
              <a:r>
                <a:rPr lang="en-GB" sz="1200" dirty="0" smtClean="0"/>
                <a:t> </a:t>
              </a:r>
              <a:endParaRPr lang="en-GB" sz="1200" dirty="0"/>
            </a:p>
          </p:txBody>
        </p:sp>
        <p:sp>
          <p:nvSpPr>
            <p:cNvPr id="17" name="Rectangle 16"/>
            <p:cNvSpPr/>
            <p:nvPr/>
          </p:nvSpPr>
          <p:spPr>
            <a:xfrm>
              <a:off x="3341275" y="1370080"/>
              <a:ext cx="2684660" cy="2123658"/>
            </a:xfrm>
            <a:prstGeom prst="rect">
              <a:avLst/>
            </a:prstGeom>
          </p:spPr>
          <p:txBody>
            <a:bodyPr wrap="square">
              <a:spAutoFit/>
            </a:bodyPr>
            <a:lstStyle/>
            <a:p>
              <a:endParaRPr lang="en-GB" sz="1200" dirty="0"/>
            </a:p>
            <a:p>
              <a:r>
                <a:rPr lang="en-GB" sz="1200" b="1" u="sng" dirty="0" smtClean="0"/>
                <a:t>HEMP</a:t>
              </a:r>
              <a:r>
                <a:rPr lang="en-GB" sz="1200" b="1" dirty="0" smtClean="0"/>
                <a:t> </a:t>
              </a:r>
            </a:p>
            <a:p>
              <a:r>
                <a:rPr lang="en-GB" sz="1200" dirty="0" smtClean="0"/>
                <a:t>Hemp comes from the cannabis sativa plant. It has </a:t>
              </a:r>
              <a:r>
                <a:rPr lang="en-GB" sz="1200" dirty="0"/>
                <a:t>excellent insulation properties and can be mixed with lime to make insulation products</a:t>
              </a:r>
              <a:r>
                <a:rPr lang="en-GB" sz="1200" dirty="0" smtClean="0"/>
                <a:t>. </a:t>
              </a:r>
              <a:r>
                <a:rPr lang="en-GB" sz="1200" dirty="0"/>
                <a:t>Hemp is considered to be ‘carbon negative’.</a:t>
              </a:r>
              <a:r>
                <a:rPr lang="en-US" sz="1200" dirty="0"/>
                <a:t> This means that it removes more carbon CO2 from the atmosphere than it is responsible for creating.</a:t>
              </a:r>
              <a:endParaRPr lang="en-GB" sz="1200" dirty="0"/>
            </a:p>
            <a:p>
              <a:endParaRPr lang="en-GB" sz="1200" b="1" dirty="0"/>
            </a:p>
          </p:txBody>
        </p:sp>
        <p:sp>
          <p:nvSpPr>
            <p:cNvPr id="18" name="Rectangle 17"/>
            <p:cNvSpPr/>
            <p:nvPr/>
          </p:nvSpPr>
          <p:spPr>
            <a:xfrm>
              <a:off x="101487" y="1198012"/>
              <a:ext cx="3035567" cy="1384995"/>
            </a:xfrm>
            <a:prstGeom prst="rect">
              <a:avLst/>
            </a:prstGeom>
          </p:spPr>
          <p:txBody>
            <a:bodyPr wrap="square">
              <a:spAutoFit/>
            </a:bodyPr>
            <a:lstStyle/>
            <a:p>
              <a:r>
                <a:rPr lang="en-GB" sz="1200" b="1" u="sng" dirty="0" smtClean="0"/>
                <a:t>LIME</a:t>
              </a:r>
              <a:r>
                <a:rPr lang="en-GB" sz="1200" b="1" dirty="0" smtClean="0"/>
                <a:t> </a:t>
              </a:r>
            </a:p>
            <a:p>
              <a:r>
                <a:rPr lang="en-GB" sz="1200" dirty="0" smtClean="0"/>
                <a:t>This </a:t>
              </a:r>
              <a:r>
                <a:rPr lang="en-GB" sz="1200" dirty="0"/>
                <a:t>is a natural, renewable substance used to make mortar. Unlike cement mortar, lime-based mortar can be removed when a structure is knocked down, which means that bricks can be recycled. Lime can also be used in rendering.</a:t>
              </a:r>
            </a:p>
          </p:txBody>
        </p:sp>
      </p:grpSp>
      <p:grpSp>
        <p:nvGrpSpPr>
          <p:cNvPr id="32" name="Group 31"/>
          <p:cNvGrpSpPr/>
          <p:nvPr/>
        </p:nvGrpSpPr>
        <p:grpSpPr>
          <a:xfrm>
            <a:off x="6197502" y="9407"/>
            <a:ext cx="5763856" cy="3346483"/>
            <a:chOff x="6197502" y="9407"/>
            <a:chExt cx="5763856" cy="3346483"/>
          </a:xfrm>
        </p:grpSpPr>
        <p:sp>
          <p:nvSpPr>
            <p:cNvPr id="10" name="Rectangle 9"/>
            <p:cNvSpPr/>
            <p:nvPr/>
          </p:nvSpPr>
          <p:spPr>
            <a:xfrm>
              <a:off x="6197502" y="9407"/>
              <a:ext cx="2680542" cy="369332"/>
            </a:xfrm>
            <a:prstGeom prst="rect">
              <a:avLst/>
            </a:prstGeom>
          </p:spPr>
          <p:txBody>
            <a:bodyPr wrap="none">
              <a:spAutoFit/>
            </a:bodyPr>
            <a:lstStyle/>
            <a:p>
              <a:r>
                <a:rPr lang="en-GB" u="sng" dirty="0" smtClean="0">
                  <a:latin typeface="Adobe Fan Heiti Std B" panose="020B0700000000000000" pitchFamily="34" charset="-128"/>
                  <a:ea typeface="Adobe Fan Heiti Std B" panose="020B0700000000000000" pitchFamily="34" charset="-128"/>
                </a:rPr>
                <a:t>Sustainable Materials- 3</a:t>
              </a:r>
              <a:endParaRPr lang="en-GB" dirty="0"/>
            </a:p>
          </p:txBody>
        </p:sp>
        <p:pic>
          <p:nvPicPr>
            <p:cNvPr id="12" name="Picture 1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726234" y="541215"/>
              <a:ext cx="1456393" cy="1000056"/>
            </a:xfrm>
            <a:prstGeom prst="rect">
              <a:avLst/>
            </a:prstGeom>
          </p:spPr>
        </p:pic>
        <p:sp>
          <p:nvSpPr>
            <p:cNvPr id="19" name="Rectangle 18"/>
            <p:cNvSpPr/>
            <p:nvPr/>
          </p:nvSpPr>
          <p:spPr>
            <a:xfrm>
              <a:off x="10019601" y="1586908"/>
              <a:ext cx="1941757" cy="1569660"/>
            </a:xfrm>
            <a:prstGeom prst="rect">
              <a:avLst/>
            </a:prstGeom>
          </p:spPr>
          <p:txBody>
            <a:bodyPr wrap="square">
              <a:spAutoFit/>
            </a:bodyPr>
            <a:lstStyle/>
            <a:p>
              <a:r>
                <a:rPr lang="en-GB" sz="1200" b="1" u="sng" dirty="0" smtClean="0"/>
                <a:t>CEDAR</a:t>
              </a:r>
            </a:p>
            <a:p>
              <a:r>
                <a:rPr lang="en-GB" sz="1200" dirty="0" smtClean="0"/>
                <a:t>This </a:t>
              </a:r>
              <a:r>
                <a:rPr lang="en-GB" sz="1200" dirty="0"/>
                <a:t>is a type of wood used for cladding. It has natural resistance to moisture and humidity and gives excellent insulation</a:t>
              </a:r>
              <a:r>
                <a:rPr lang="en-GB" sz="1200" dirty="0" smtClean="0"/>
                <a:t>.</a:t>
              </a:r>
            </a:p>
            <a:p>
              <a:r>
                <a:rPr lang="en-GB" sz="1200" dirty="0" smtClean="0"/>
                <a:t>Softwoods can be grown in a sustainable way.</a:t>
              </a:r>
              <a:endParaRPr lang="en-GB" sz="1200" dirty="0"/>
            </a:p>
          </p:txBody>
        </p:sp>
        <p:pic>
          <p:nvPicPr>
            <p:cNvPr id="20" name="Picture 1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222042" y="371618"/>
              <a:ext cx="1649916" cy="925786"/>
            </a:xfrm>
            <a:prstGeom prst="rect">
              <a:avLst/>
            </a:prstGeom>
          </p:spPr>
        </p:pic>
        <p:pic>
          <p:nvPicPr>
            <p:cNvPr id="21" name="Picture 2" descr="Image result for sheeps wool insulation"/>
            <p:cNvPicPr>
              <a:picLocks noChangeAspect="1" noChangeArrowheads="1"/>
            </p:cNvPicPr>
            <p:nvPr/>
          </p:nvPicPr>
          <p:blipFill rotWithShape="1">
            <a:blip r:embed="rId6">
              <a:extLst>
                <a:ext uri="{28A0092B-C50C-407E-A947-70E740481C1C}">
                  <a14:useLocalDpi xmlns:a14="http://schemas.microsoft.com/office/drawing/2010/main" val="0"/>
                </a:ext>
              </a:extLst>
            </a:blip>
            <a:srcRect t="28603"/>
            <a:stretch/>
          </p:blipFill>
          <p:spPr bwMode="auto">
            <a:xfrm>
              <a:off x="6238963" y="1370080"/>
              <a:ext cx="1636598" cy="1082798"/>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21"/>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222042" y="2508331"/>
              <a:ext cx="1649916" cy="847559"/>
            </a:xfrm>
            <a:prstGeom prst="rect">
              <a:avLst/>
            </a:prstGeom>
          </p:spPr>
        </p:pic>
        <p:sp>
          <p:nvSpPr>
            <p:cNvPr id="23" name="Rectangle 22"/>
            <p:cNvSpPr/>
            <p:nvPr/>
          </p:nvSpPr>
          <p:spPr>
            <a:xfrm>
              <a:off x="7871958" y="345428"/>
              <a:ext cx="2147643" cy="830997"/>
            </a:xfrm>
            <a:prstGeom prst="rect">
              <a:avLst/>
            </a:prstGeom>
          </p:spPr>
          <p:txBody>
            <a:bodyPr wrap="square">
              <a:spAutoFit/>
            </a:bodyPr>
            <a:lstStyle/>
            <a:p>
              <a:r>
                <a:rPr lang="en-GB" sz="1200" b="1" u="sng" dirty="0" smtClean="0"/>
                <a:t>STRAW</a:t>
              </a:r>
            </a:p>
            <a:p>
              <a:r>
                <a:rPr lang="en-GB" sz="1200" dirty="0" smtClean="0"/>
                <a:t>Straw </a:t>
              </a:r>
              <a:r>
                <a:rPr lang="en-GB" sz="1200" dirty="0"/>
                <a:t>bales can be used to build walls and even entire houses.</a:t>
              </a:r>
            </a:p>
          </p:txBody>
        </p:sp>
        <p:sp>
          <p:nvSpPr>
            <p:cNvPr id="24" name="Rectangle 23"/>
            <p:cNvSpPr/>
            <p:nvPr/>
          </p:nvSpPr>
          <p:spPr>
            <a:xfrm>
              <a:off x="7881320" y="1138395"/>
              <a:ext cx="1844914" cy="1200329"/>
            </a:xfrm>
            <a:prstGeom prst="rect">
              <a:avLst/>
            </a:prstGeom>
          </p:spPr>
          <p:txBody>
            <a:bodyPr wrap="square">
              <a:spAutoFit/>
            </a:bodyPr>
            <a:lstStyle/>
            <a:p>
              <a:r>
                <a:rPr lang="en-GB" sz="1200" b="1" u="sng" dirty="0" smtClean="0"/>
                <a:t>SHEEP’S WOOL</a:t>
              </a:r>
            </a:p>
            <a:p>
              <a:r>
                <a:rPr lang="en-GB" sz="1200" dirty="0" smtClean="0"/>
                <a:t>This </a:t>
              </a:r>
              <a:r>
                <a:rPr lang="en-GB" sz="1200" dirty="0"/>
                <a:t>can be used as insulation. It is more sustainable than most artificially made insulation materials.</a:t>
              </a:r>
            </a:p>
          </p:txBody>
        </p:sp>
        <p:sp>
          <p:nvSpPr>
            <p:cNvPr id="25" name="Rectangle 24"/>
            <p:cNvSpPr/>
            <p:nvPr/>
          </p:nvSpPr>
          <p:spPr>
            <a:xfrm>
              <a:off x="7871958" y="2328145"/>
              <a:ext cx="2215751" cy="1015663"/>
            </a:xfrm>
            <a:prstGeom prst="rect">
              <a:avLst/>
            </a:prstGeom>
          </p:spPr>
          <p:txBody>
            <a:bodyPr wrap="square">
              <a:spAutoFit/>
            </a:bodyPr>
            <a:lstStyle/>
            <a:p>
              <a:r>
                <a:rPr lang="en-GB" sz="1200" b="1" u="sng" dirty="0" smtClean="0"/>
                <a:t>ALUMINIUM</a:t>
              </a:r>
            </a:p>
            <a:p>
              <a:r>
                <a:rPr lang="en-GB" sz="1200" dirty="0" smtClean="0"/>
                <a:t>This </a:t>
              </a:r>
              <a:r>
                <a:rPr lang="en-GB" sz="1200" dirty="0"/>
                <a:t>is a soft metal that is easily melted down and recycled. It can be used instead of PVC to make guttering and downpipes.</a:t>
              </a:r>
            </a:p>
          </p:txBody>
        </p:sp>
      </p:grpSp>
      <p:grpSp>
        <p:nvGrpSpPr>
          <p:cNvPr id="33" name="Group 32"/>
          <p:cNvGrpSpPr/>
          <p:nvPr/>
        </p:nvGrpSpPr>
        <p:grpSpPr>
          <a:xfrm>
            <a:off x="90578" y="3533331"/>
            <a:ext cx="5935356" cy="3231654"/>
            <a:chOff x="90578" y="3533331"/>
            <a:chExt cx="5935356" cy="3231654"/>
          </a:xfrm>
        </p:grpSpPr>
        <p:sp>
          <p:nvSpPr>
            <p:cNvPr id="26" name="Rectangle 25"/>
            <p:cNvSpPr/>
            <p:nvPr/>
          </p:nvSpPr>
          <p:spPr>
            <a:xfrm>
              <a:off x="90578" y="3533331"/>
              <a:ext cx="2661306" cy="369332"/>
            </a:xfrm>
            <a:prstGeom prst="rect">
              <a:avLst/>
            </a:prstGeom>
          </p:spPr>
          <p:txBody>
            <a:bodyPr wrap="none">
              <a:spAutoFit/>
            </a:bodyPr>
            <a:lstStyle/>
            <a:p>
              <a:r>
                <a:rPr lang="en-GB" u="sng" dirty="0" smtClean="0">
                  <a:latin typeface="Adobe Fan Heiti Std B" panose="020B0700000000000000" pitchFamily="34" charset="-128"/>
                  <a:ea typeface="Adobe Fan Heiti Std B" panose="020B0700000000000000" pitchFamily="34" charset="-128"/>
                </a:rPr>
                <a:t>Cross Wall Construction</a:t>
              </a:r>
              <a:endParaRPr lang="en-GB" dirty="0"/>
            </a:p>
          </p:txBody>
        </p:sp>
        <p:sp>
          <p:nvSpPr>
            <p:cNvPr id="27" name="TextBox 26"/>
            <p:cNvSpPr txBox="1"/>
            <p:nvPr/>
          </p:nvSpPr>
          <p:spPr>
            <a:xfrm>
              <a:off x="101487" y="3902663"/>
              <a:ext cx="2791838" cy="2862322"/>
            </a:xfrm>
            <a:prstGeom prst="rect">
              <a:avLst/>
            </a:prstGeom>
            <a:noFill/>
          </p:spPr>
          <p:txBody>
            <a:bodyPr wrap="square" rtlCol="0">
              <a:spAutoFit/>
            </a:bodyPr>
            <a:lstStyle/>
            <a:p>
              <a:r>
                <a:rPr lang="en-GB" sz="1200" dirty="0" smtClean="0"/>
                <a:t>In cross-wall construction, the front and back of the building is constructed as non-loadbearing, while loadbearing walls are at right angles to these walls. This leads to the name cross-wall. The floor between these cross-walls is connected to all four walls and provides lateral restraint. </a:t>
              </a:r>
            </a:p>
            <a:p>
              <a:r>
                <a:rPr lang="en-GB" sz="1200" dirty="0" smtClean="0"/>
                <a:t>This form is suitable for blocks of flats or apartments, as it is ideal for creating similar floors. They are quick to construct as components such as whole walls can be made off-site. The bare concrete walls can painted or clad straight away reducing the time spent on finishing.</a:t>
              </a:r>
            </a:p>
          </p:txBody>
        </p:sp>
        <p:pic>
          <p:nvPicPr>
            <p:cNvPr id="28" name="Picture 27"/>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2893325" y="5173560"/>
              <a:ext cx="3132609" cy="1381480"/>
            </a:xfrm>
            <a:prstGeom prst="rect">
              <a:avLst/>
            </a:prstGeom>
          </p:spPr>
        </p:pic>
        <p:sp>
          <p:nvSpPr>
            <p:cNvPr id="2" name="Rectangle 1"/>
            <p:cNvSpPr/>
            <p:nvPr/>
          </p:nvSpPr>
          <p:spPr>
            <a:xfrm>
              <a:off x="2898154" y="3822317"/>
              <a:ext cx="3127780" cy="1200329"/>
            </a:xfrm>
            <a:prstGeom prst="rect">
              <a:avLst/>
            </a:prstGeom>
            <a:solidFill>
              <a:schemeClr val="accent1">
                <a:lumMod val="40000"/>
                <a:lumOff val="60000"/>
              </a:schemeClr>
            </a:solidFill>
          </p:spPr>
          <p:txBody>
            <a:bodyPr wrap="square">
              <a:spAutoFit/>
            </a:bodyPr>
            <a:lstStyle/>
            <a:p>
              <a:r>
                <a:rPr lang="en-GB" sz="1200" dirty="0"/>
                <a:t>Our school was made using this method of construction. The walls are cast from concrete in a factory and then transported to site and assembled</a:t>
              </a:r>
              <a:r>
                <a:rPr lang="en-GB" sz="1200" dirty="0" smtClean="0"/>
                <a:t>. It is a more sustainable form of construction as pre-fabricated materials reduce the amount of wastage produced on site.</a:t>
              </a:r>
              <a:endParaRPr lang="en-GB" sz="1200" dirty="0"/>
            </a:p>
          </p:txBody>
        </p:sp>
      </p:grpSp>
      <p:grpSp>
        <p:nvGrpSpPr>
          <p:cNvPr id="34" name="Group 33"/>
          <p:cNvGrpSpPr/>
          <p:nvPr/>
        </p:nvGrpSpPr>
        <p:grpSpPr>
          <a:xfrm>
            <a:off x="6148755" y="3460054"/>
            <a:ext cx="5973179" cy="3348676"/>
            <a:chOff x="6148755" y="3460054"/>
            <a:chExt cx="5973179" cy="3348676"/>
          </a:xfrm>
        </p:grpSpPr>
        <p:sp>
          <p:nvSpPr>
            <p:cNvPr id="29" name="Rectangle 28"/>
            <p:cNvSpPr/>
            <p:nvPr/>
          </p:nvSpPr>
          <p:spPr>
            <a:xfrm>
              <a:off x="6175780" y="3496445"/>
              <a:ext cx="4014240" cy="369332"/>
            </a:xfrm>
            <a:prstGeom prst="rect">
              <a:avLst/>
            </a:prstGeom>
          </p:spPr>
          <p:txBody>
            <a:bodyPr wrap="none">
              <a:spAutoFit/>
            </a:bodyPr>
            <a:lstStyle/>
            <a:p>
              <a:r>
                <a:rPr lang="en-GB" u="sng" dirty="0" smtClean="0">
                  <a:latin typeface="Adobe Fan Heiti Std B" panose="020B0700000000000000" pitchFamily="34" charset="-128"/>
                  <a:ea typeface="Adobe Fan Heiti Std B" panose="020B0700000000000000" pitchFamily="34" charset="-128"/>
                </a:rPr>
                <a:t>Structurally Insulated Panels (SIP’s)</a:t>
              </a:r>
              <a:endParaRPr lang="en-GB" dirty="0"/>
            </a:p>
          </p:txBody>
        </p:sp>
        <p:pic>
          <p:nvPicPr>
            <p:cNvPr id="30" name="Picture 29"/>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0045640" y="5594098"/>
              <a:ext cx="2076294" cy="1214632"/>
            </a:xfrm>
            <a:prstGeom prst="rect">
              <a:avLst/>
            </a:prstGeom>
          </p:spPr>
        </p:pic>
        <p:pic>
          <p:nvPicPr>
            <p:cNvPr id="31" name="Picture 30"/>
            <p:cNvPicPr>
              <a:picLocks noChangeAspect="1"/>
            </p:cNvPicPr>
            <p:nvPr/>
          </p:nvPicPr>
          <p:blipFill>
            <a:blip r:embed="rId10">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9597809" y="3460054"/>
              <a:ext cx="2524125" cy="2114550"/>
            </a:xfrm>
            <a:prstGeom prst="rect">
              <a:avLst/>
            </a:prstGeom>
          </p:spPr>
        </p:pic>
        <p:sp>
          <p:nvSpPr>
            <p:cNvPr id="3" name="Rectangle 2"/>
            <p:cNvSpPr/>
            <p:nvPr/>
          </p:nvSpPr>
          <p:spPr>
            <a:xfrm>
              <a:off x="6175780" y="3856053"/>
              <a:ext cx="3351962" cy="1200329"/>
            </a:xfrm>
            <a:prstGeom prst="rect">
              <a:avLst/>
            </a:prstGeom>
          </p:spPr>
          <p:txBody>
            <a:bodyPr wrap="square">
              <a:spAutoFit/>
            </a:bodyPr>
            <a:lstStyle/>
            <a:p>
              <a:r>
                <a:rPr lang="en-GB" sz="1200" dirty="0"/>
                <a:t>These are insulated timber panels that are strong enough to take loads. They have a central layer of insulation, with a plywood face on each side. SIPS construction is similar to timber-framed construction but is faster and large panels can be made to speed up the process.</a:t>
              </a:r>
            </a:p>
          </p:txBody>
        </p:sp>
        <p:sp>
          <p:nvSpPr>
            <p:cNvPr id="8" name="Rectangle 7"/>
            <p:cNvSpPr/>
            <p:nvPr/>
          </p:nvSpPr>
          <p:spPr>
            <a:xfrm>
              <a:off x="6175780" y="5000491"/>
              <a:ext cx="3254303" cy="830997"/>
            </a:xfrm>
            <a:prstGeom prst="rect">
              <a:avLst/>
            </a:prstGeom>
          </p:spPr>
          <p:txBody>
            <a:bodyPr wrap="square">
              <a:spAutoFit/>
            </a:bodyPr>
            <a:lstStyle/>
            <a:p>
              <a:r>
                <a:rPr lang="en-GB" sz="1200" dirty="0"/>
                <a:t>The method provides a lighter frame, is thermally efficient and helps to reduce site waste. Because the panels are wooden, fire resistance could be an issue.</a:t>
              </a:r>
            </a:p>
          </p:txBody>
        </p:sp>
        <p:sp>
          <p:nvSpPr>
            <p:cNvPr id="13" name="TextBox 12"/>
            <p:cNvSpPr txBox="1"/>
            <p:nvPr/>
          </p:nvSpPr>
          <p:spPr>
            <a:xfrm>
              <a:off x="6148755" y="5963915"/>
              <a:ext cx="3736610" cy="830997"/>
            </a:xfrm>
            <a:prstGeom prst="rect">
              <a:avLst/>
            </a:prstGeom>
            <a:noFill/>
          </p:spPr>
          <p:txBody>
            <a:bodyPr wrap="square" rtlCol="0">
              <a:spAutoFit/>
            </a:bodyPr>
            <a:lstStyle/>
            <a:p>
              <a:r>
                <a:rPr lang="en-GB" sz="1200" b="1" dirty="0" smtClean="0">
                  <a:solidFill>
                    <a:srgbClr val="FF0000"/>
                  </a:solidFill>
                </a:rPr>
                <a:t>Exam Questions:</a:t>
              </a:r>
            </a:p>
            <a:p>
              <a:pPr marL="171450" indent="-171450">
                <a:buFontTx/>
                <a:buChar char="-"/>
              </a:pPr>
              <a:r>
                <a:rPr lang="en-GB" sz="1200" b="1" dirty="0" smtClean="0">
                  <a:solidFill>
                    <a:srgbClr val="FF0000"/>
                  </a:solidFill>
                </a:rPr>
                <a:t>Name two external finishes used with SIP’s (2 marks)</a:t>
              </a:r>
            </a:p>
            <a:p>
              <a:pPr marL="171450" indent="-171450">
                <a:buFontTx/>
                <a:buChar char="-"/>
              </a:pPr>
              <a:r>
                <a:rPr lang="en-GB" sz="1200" b="1" dirty="0" smtClean="0">
                  <a:solidFill>
                    <a:srgbClr val="FF0000"/>
                  </a:solidFill>
                </a:rPr>
                <a:t>Explain two benefits of using SIP’s rather than a traditional structural form. (4 marks)</a:t>
              </a:r>
              <a:endParaRPr lang="en-GB" sz="1200" b="1" dirty="0">
                <a:solidFill>
                  <a:srgbClr val="FF0000"/>
                </a:solidFill>
              </a:endParaRPr>
            </a:p>
          </p:txBody>
        </p:sp>
        <p:sp>
          <p:nvSpPr>
            <p:cNvPr id="14" name="TextBox 13"/>
            <p:cNvSpPr txBox="1"/>
            <p:nvPr/>
          </p:nvSpPr>
          <p:spPr>
            <a:xfrm>
              <a:off x="7564414" y="5631084"/>
              <a:ext cx="2478725" cy="461665"/>
            </a:xfrm>
            <a:prstGeom prst="rect">
              <a:avLst/>
            </a:prstGeom>
            <a:noFill/>
          </p:spPr>
          <p:txBody>
            <a:bodyPr wrap="square" rtlCol="0">
              <a:spAutoFit/>
            </a:bodyPr>
            <a:lstStyle/>
            <a:p>
              <a:r>
                <a:rPr lang="en-GB" sz="1200" dirty="0" err="1" smtClean="0">
                  <a:solidFill>
                    <a:srgbClr val="0070C0"/>
                  </a:solidFill>
                </a:rPr>
                <a:t>Youtube</a:t>
              </a:r>
              <a:r>
                <a:rPr lang="en-GB" sz="1200" dirty="0" smtClean="0">
                  <a:solidFill>
                    <a:srgbClr val="0070C0"/>
                  </a:solidFill>
                </a:rPr>
                <a:t>- ‘What structural insulated panels are all about’</a:t>
              </a:r>
              <a:endParaRPr lang="en-GB" sz="1200" dirty="0">
                <a:solidFill>
                  <a:srgbClr val="0070C0"/>
                </a:solidFill>
              </a:endParaRPr>
            </a:p>
          </p:txBody>
        </p:sp>
      </p:grpSp>
    </p:spTree>
    <p:extLst>
      <p:ext uri="{BB962C8B-B14F-4D97-AF65-F5344CB8AC3E}">
        <p14:creationId xmlns:p14="http://schemas.microsoft.com/office/powerpoint/2010/main" val="1575064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500" fill="hold"/>
                                        <p:tgtEl>
                                          <p:spTgt spid="16"/>
                                        </p:tgtEl>
                                        <p:attrNameLst>
                                          <p:attrName>ppt_x</p:attrName>
                                        </p:attrNameLst>
                                      </p:cBhvr>
                                      <p:tavLst>
                                        <p:tav tm="0">
                                          <p:val>
                                            <p:strVal val="#ppt_x"/>
                                          </p:val>
                                        </p:tav>
                                        <p:tav tm="100000">
                                          <p:val>
                                            <p:strVal val="#ppt_x"/>
                                          </p:val>
                                        </p:tav>
                                      </p:tavLst>
                                    </p:anim>
                                    <p:anim calcmode="lin" valueType="num">
                                      <p:cBhvr additive="base">
                                        <p:cTn id="8"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2"/>
                                        </p:tgtEl>
                                        <p:attrNameLst>
                                          <p:attrName>style.visibility</p:attrName>
                                        </p:attrNameLst>
                                      </p:cBhvr>
                                      <p:to>
                                        <p:strVal val="visible"/>
                                      </p:to>
                                    </p:set>
                                    <p:anim calcmode="lin" valueType="num">
                                      <p:cBhvr additive="base">
                                        <p:cTn id="13" dur="500" fill="hold"/>
                                        <p:tgtEl>
                                          <p:spTgt spid="32"/>
                                        </p:tgtEl>
                                        <p:attrNameLst>
                                          <p:attrName>ppt_x</p:attrName>
                                        </p:attrNameLst>
                                      </p:cBhvr>
                                      <p:tavLst>
                                        <p:tav tm="0">
                                          <p:val>
                                            <p:strVal val="#ppt_x"/>
                                          </p:val>
                                        </p:tav>
                                        <p:tav tm="100000">
                                          <p:val>
                                            <p:strVal val="#ppt_x"/>
                                          </p:val>
                                        </p:tav>
                                      </p:tavLst>
                                    </p:anim>
                                    <p:anim calcmode="lin" valueType="num">
                                      <p:cBhvr additive="base">
                                        <p:cTn id="14" dur="500" fill="hold"/>
                                        <p:tgtEl>
                                          <p:spTgt spid="32"/>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3"/>
                                        </p:tgtEl>
                                        <p:attrNameLst>
                                          <p:attrName>style.visibility</p:attrName>
                                        </p:attrNameLst>
                                      </p:cBhvr>
                                      <p:to>
                                        <p:strVal val="visible"/>
                                      </p:to>
                                    </p:set>
                                    <p:anim calcmode="lin" valueType="num">
                                      <p:cBhvr additive="base">
                                        <p:cTn id="19" dur="500" fill="hold"/>
                                        <p:tgtEl>
                                          <p:spTgt spid="33"/>
                                        </p:tgtEl>
                                        <p:attrNameLst>
                                          <p:attrName>ppt_x</p:attrName>
                                        </p:attrNameLst>
                                      </p:cBhvr>
                                      <p:tavLst>
                                        <p:tav tm="0">
                                          <p:val>
                                            <p:strVal val="#ppt_x"/>
                                          </p:val>
                                        </p:tav>
                                        <p:tav tm="100000">
                                          <p:val>
                                            <p:strVal val="#ppt_x"/>
                                          </p:val>
                                        </p:tav>
                                      </p:tavLst>
                                    </p:anim>
                                    <p:anim calcmode="lin" valueType="num">
                                      <p:cBhvr additive="base">
                                        <p:cTn id="20" dur="500" fill="hold"/>
                                        <p:tgtEl>
                                          <p:spTgt spid="33"/>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4"/>
                                        </p:tgtEl>
                                        <p:attrNameLst>
                                          <p:attrName>style.visibility</p:attrName>
                                        </p:attrNameLst>
                                      </p:cBhvr>
                                      <p:to>
                                        <p:strVal val="visible"/>
                                      </p:to>
                                    </p:set>
                                    <p:anim calcmode="lin" valueType="num">
                                      <p:cBhvr additive="base">
                                        <p:cTn id="25" dur="500" fill="hold"/>
                                        <p:tgtEl>
                                          <p:spTgt spid="34"/>
                                        </p:tgtEl>
                                        <p:attrNameLst>
                                          <p:attrName>ppt_x</p:attrName>
                                        </p:attrNameLst>
                                      </p:cBhvr>
                                      <p:tavLst>
                                        <p:tav tm="0">
                                          <p:val>
                                            <p:strVal val="#ppt_x"/>
                                          </p:val>
                                        </p:tav>
                                        <p:tav tm="100000">
                                          <p:val>
                                            <p:strVal val="#ppt_x"/>
                                          </p:val>
                                        </p:tav>
                                      </p:tavLst>
                                    </p:anim>
                                    <p:anim calcmode="lin" valueType="num">
                                      <p:cBhvr additive="base">
                                        <p:cTn id="26" dur="500" fill="hold"/>
                                        <p:tgtEl>
                                          <p:spTgt spid="3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4018</TotalTime>
  <Words>6508</Words>
  <Application>Microsoft Office PowerPoint</Application>
  <PresentationFormat>Widescreen</PresentationFormat>
  <Paragraphs>461</Paragraphs>
  <Slides>14</Slides>
  <Notes>1</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14</vt:i4>
      </vt:variant>
    </vt:vector>
  </HeadingPairs>
  <TitlesOfParts>
    <vt:vector size="22" baseType="lpstr">
      <vt:lpstr>Adobe Fan Heiti Std B</vt:lpstr>
      <vt:lpstr>Adobe Gothic Std B</vt:lpstr>
      <vt:lpstr>Arial</vt:lpstr>
      <vt:lpstr>Arial</vt:lpstr>
      <vt:lpstr>Calibri</vt:lpstr>
      <vt:lpstr>Calibri Light</vt:lpstr>
      <vt:lpstr>Roboto</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Whitcliffe Mount School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Miss R Brame</dc:creator>
  <cp:lastModifiedBy>Anne Edward</cp:lastModifiedBy>
  <cp:revision>74</cp:revision>
  <cp:lastPrinted>2018-04-26T15:11:56Z</cp:lastPrinted>
  <dcterms:created xsi:type="dcterms:W3CDTF">2018-03-26T18:20:48Z</dcterms:created>
  <dcterms:modified xsi:type="dcterms:W3CDTF">2020-06-25T16:58:25Z</dcterms:modified>
</cp:coreProperties>
</file>