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5" r:id="rId4"/>
    <p:sldId id="258" r:id="rId5"/>
    <p:sldId id="259" r:id="rId6"/>
    <p:sldId id="266" r:id="rId7"/>
    <p:sldId id="271" r:id="rId8"/>
    <p:sldId id="270" r:id="rId9"/>
    <p:sldId id="269" r:id="rId10"/>
    <p:sldId id="260" r:id="rId11"/>
    <p:sldId id="267" r:id="rId12"/>
    <p:sldId id="268" r:id="rId13"/>
    <p:sldId id="272" r:id="rId14"/>
    <p:sldId id="273" r:id="rId15"/>
    <p:sldId id="261" r:id="rId16"/>
    <p:sldId id="274" r:id="rId17"/>
    <p:sldId id="275" r:id="rId18"/>
    <p:sldId id="262" r:id="rId19"/>
    <p:sldId id="276" r:id="rId20"/>
    <p:sldId id="277" r:id="rId21"/>
    <p:sldId id="278" r:id="rId22"/>
    <p:sldId id="279" r:id="rId23"/>
    <p:sldId id="280" r:id="rId24"/>
    <p:sldId id="281" r:id="rId25"/>
    <p:sldId id="263"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0" autoAdjust="0"/>
    <p:restoredTop sz="88710" autoAdjust="0"/>
  </p:normalViewPr>
  <p:slideViewPr>
    <p:cSldViewPr snapToGrid="0">
      <p:cViewPr varScale="1">
        <p:scale>
          <a:sx n="59" d="100"/>
          <a:sy n="59"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8954B-A399-4542-9430-602FB44541AB}" type="datetimeFigureOut">
              <a:rPr lang="en-GB" smtClean="0"/>
              <a:t>31/07/2020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6692E-B679-4679-8DC1-AA016CE17FFE}" type="slidenum">
              <a:rPr lang="en-GB" smtClean="0"/>
              <a:t>‹#›</a:t>
            </a:fld>
            <a:endParaRPr lang="en-GB"/>
          </a:p>
        </p:txBody>
      </p:sp>
    </p:spTree>
    <p:extLst>
      <p:ext uri="{BB962C8B-B14F-4D97-AF65-F5344CB8AC3E}">
        <p14:creationId xmlns:p14="http://schemas.microsoft.com/office/powerpoint/2010/main" val="314360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96692E-B679-4679-8DC1-AA016CE17FFE}" type="slidenum">
              <a:rPr lang="en-GB" smtClean="0"/>
              <a:t>1</a:t>
            </a:fld>
            <a:endParaRPr lang="en-GB"/>
          </a:p>
        </p:txBody>
      </p:sp>
    </p:spTree>
    <p:extLst>
      <p:ext uri="{BB962C8B-B14F-4D97-AF65-F5344CB8AC3E}">
        <p14:creationId xmlns:p14="http://schemas.microsoft.com/office/powerpoint/2010/main" val="20069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class how they would tackle this task? Key is to find a common denominator.</a:t>
            </a:r>
            <a:endParaRPr lang="en-GB" dirty="0"/>
          </a:p>
        </p:txBody>
      </p:sp>
      <p:sp>
        <p:nvSpPr>
          <p:cNvPr id="4" name="Slide Number Placeholder 3"/>
          <p:cNvSpPr>
            <a:spLocks noGrp="1"/>
          </p:cNvSpPr>
          <p:nvPr>
            <p:ph type="sldNum" sz="quarter" idx="10"/>
          </p:nvPr>
        </p:nvSpPr>
        <p:spPr/>
        <p:txBody>
          <a:bodyPr/>
          <a:lstStyle/>
          <a:p>
            <a:fld id="{DB96692E-B679-4679-8DC1-AA016CE17FFE}" type="slidenum">
              <a:rPr lang="en-GB" smtClean="0"/>
              <a:t>15</a:t>
            </a:fld>
            <a:endParaRPr lang="en-GB"/>
          </a:p>
        </p:txBody>
      </p:sp>
    </p:spTree>
    <p:extLst>
      <p:ext uri="{BB962C8B-B14F-4D97-AF65-F5344CB8AC3E}">
        <p14:creationId xmlns:p14="http://schemas.microsoft.com/office/powerpoint/2010/main" val="153202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96692E-B679-4679-8DC1-AA016CE17FFE}" type="slidenum">
              <a:rPr lang="en-GB" smtClean="0"/>
              <a:t>18</a:t>
            </a:fld>
            <a:endParaRPr lang="en-GB"/>
          </a:p>
        </p:txBody>
      </p:sp>
    </p:spTree>
    <p:extLst>
      <p:ext uri="{BB962C8B-B14F-4D97-AF65-F5344CB8AC3E}">
        <p14:creationId xmlns:p14="http://schemas.microsoft.com/office/powerpoint/2010/main" val="369433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smtClean="0"/>
                  <a:t>Apply Pythagoras</a:t>
                </a:r>
                <a:r>
                  <a:rPr lang="en-GB" baseline="0" dirty="0" smtClean="0"/>
                  <a:t> </a:t>
                </a:r>
                <a:r>
                  <a:rPr lang="en-GB" baseline="0" dirty="0" err="1" smtClean="0"/>
                  <a:t>Theorum</a:t>
                </a:r>
                <a:r>
                  <a:rPr lang="en-GB" baseline="0" dirty="0" smtClean="0"/>
                  <a:t> c=</a:t>
                </a:r>
                <a14:m>
                  <m:oMath xmlns:m="http://schemas.openxmlformats.org/officeDocument/2006/math">
                    <m:r>
                      <a:rPr lang="en-GB" b="0" i="1" baseline="0" smtClean="0">
                        <a:latin typeface="Cambria Math" panose="02040503050406030204" pitchFamily="18" charset="0"/>
                      </a:rPr>
                      <m:t>𝑎</m:t>
                    </m:r>
                    <m:r>
                      <a:rPr lang="en-GB" b="0" i="1" baseline="0" smtClean="0">
                        <a:latin typeface="Cambria Math" panose="02040503050406030204" pitchFamily="18" charset="0"/>
                      </a:rPr>
                      <m:t>2+</m:t>
                    </m:r>
                    <m:r>
                      <a:rPr lang="en-GB" b="0" i="1" baseline="0" smtClean="0">
                        <a:latin typeface="Cambria Math" panose="02040503050406030204" pitchFamily="18" charset="0"/>
                      </a:rPr>
                      <m:t>𝑏</m:t>
                    </m:r>
                    <m:r>
                      <a:rPr lang="en-GB" b="0" i="1" baseline="0" smtClean="0">
                        <a:latin typeface="Cambria Math" panose="02040503050406030204" pitchFamily="18" charset="0"/>
                      </a:rPr>
                      <m:t>2</m:t>
                    </m:r>
                  </m:oMath>
                </a14:m>
                <a:endParaRPr lang="en-GB" b="0" baseline="0" dirty="0" smtClean="0"/>
              </a:p>
              <a:p>
                <a:endParaRPr lang="en-GB" dirty="0"/>
              </a:p>
            </p:txBody>
          </p:sp>
        </mc:Choice>
        <mc:Fallback xmlns="">
          <p:sp>
            <p:nvSpPr>
              <p:cNvPr id="3" name="Notes Placeholder 2"/>
              <p:cNvSpPr>
                <a:spLocks noGrp="1"/>
              </p:cNvSpPr>
              <p:nvPr>
                <p:ph type="body" idx="1"/>
              </p:nvPr>
            </p:nvSpPr>
            <p:spPr/>
            <p:txBody>
              <a:bodyPr/>
              <a:lstStyle/>
              <a:p>
                <a:r>
                  <a:rPr lang="en-GB" dirty="0" smtClean="0"/>
                  <a:t>Apply Pythagoras</a:t>
                </a:r>
                <a:r>
                  <a:rPr lang="en-GB" baseline="0" dirty="0" smtClean="0"/>
                  <a:t> </a:t>
                </a:r>
                <a:r>
                  <a:rPr lang="en-GB" baseline="0" dirty="0" err="1" smtClean="0"/>
                  <a:t>Theorum</a:t>
                </a:r>
                <a:r>
                  <a:rPr lang="en-GB" baseline="0" dirty="0" smtClean="0"/>
                  <a:t> c=</a:t>
                </a:r>
                <a:r>
                  <a:rPr lang="en-GB" b="0" i="0" baseline="0" smtClean="0">
                    <a:latin typeface="Cambria Math" panose="02040503050406030204" pitchFamily="18" charset="0"/>
                  </a:rPr>
                  <a:t>𝑎2+𝑏2</a:t>
                </a:r>
                <a:endParaRPr lang="en-GB" b="0" baseline="0" dirty="0" smtClean="0"/>
              </a:p>
              <a:p>
                <a:endParaRPr lang="en-GB" dirty="0"/>
              </a:p>
            </p:txBody>
          </p:sp>
        </mc:Fallback>
      </mc:AlternateContent>
      <p:sp>
        <p:nvSpPr>
          <p:cNvPr id="4" name="Slide Number Placeholder 3"/>
          <p:cNvSpPr>
            <a:spLocks noGrp="1"/>
          </p:cNvSpPr>
          <p:nvPr>
            <p:ph type="sldNum" sz="quarter" idx="10"/>
          </p:nvPr>
        </p:nvSpPr>
        <p:spPr/>
        <p:txBody>
          <a:bodyPr/>
          <a:lstStyle/>
          <a:p>
            <a:fld id="{DB96692E-B679-4679-8DC1-AA016CE17FFE}" type="slidenum">
              <a:rPr lang="en-GB" smtClean="0"/>
              <a:t>19</a:t>
            </a:fld>
            <a:endParaRPr lang="en-GB"/>
          </a:p>
        </p:txBody>
      </p:sp>
    </p:spTree>
    <p:extLst>
      <p:ext uri="{BB962C8B-B14F-4D97-AF65-F5344CB8AC3E}">
        <p14:creationId xmlns:p14="http://schemas.microsoft.com/office/powerpoint/2010/main" val="284279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about 3:4:5 triangles.</a:t>
            </a:r>
            <a:endParaRPr lang="en-GB" dirty="0"/>
          </a:p>
        </p:txBody>
      </p:sp>
      <p:sp>
        <p:nvSpPr>
          <p:cNvPr id="4" name="Slide Number Placeholder 3"/>
          <p:cNvSpPr>
            <a:spLocks noGrp="1"/>
          </p:cNvSpPr>
          <p:nvPr>
            <p:ph type="sldNum" sz="quarter" idx="10"/>
          </p:nvPr>
        </p:nvSpPr>
        <p:spPr/>
        <p:txBody>
          <a:bodyPr/>
          <a:lstStyle/>
          <a:p>
            <a:fld id="{DB96692E-B679-4679-8DC1-AA016CE17FFE}" type="slidenum">
              <a:rPr lang="en-GB" smtClean="0"/>
              <a:t>22</a:t>
            </a:fld>
            <a:endParaRPr lang="en-GB"/>
          </a:p>
        </p:txBody>
      </p:sp>
    </p:spTree>
    <p:extLst>
      <p:ext uri="{BB962C8B-B14F-4D97-AF65-F5344CB8AC3E}">
        <p14:creationId xmlns:p14="http://schemas.microsoft.com/office/powerpoint/2010/main" val="1642179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96692E-B679-4679-8DC1-AA016CE17FFE}" type="slidenum">
              <a:rPr lang="en-GB" smtClean="0"/>
              <a:t>25</a:t>
            </a:fld>
            <a:endParaRPr lang="en-GB"/>
          </a:p>
        </p:txBody>
      </p:sp>
    </p:spTree>
    <p:extLst>
      <p:ext uri="{BB962C8B-B14F-4D97-AF65-F5344CB8AC3E}">
        <p14:creationId xmlns:p14="http://schemas.microsoft.com/office/powerpoint/2010/main" val="347918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96692E-B679-4679-8DC1-AA016CE17FFE}" type="slidenum">
              <a:rPr lang="en-GB" smtClean="0"/>
              <a:t>2</a:t>
            </a:fld>
            <a:endParaRPr lang="en-GB"/>
          </a:p>
        </p:txBody>
      </p:sp>
    </p:spTree>
    <p:extLst>
      <p:ext uri="{BB962C8B-B14F-4D97-AF65-F5344CB8AC3E}">
        <p14:creationId xmlns:p14="http://schemas.microsoft.com/office/powerpoint/2010/main" val="116795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smtClean="0"/>
                  <a:t>20+14</a:t>
                </a:r>
                <a:r>
                  <a:rPr lang="en-GB" baseline="0" dirty="0" smtClean="0"/>
                  <a:t> = 34m²            34m² x 12m = 408m²               x </a:t>
                </a:r>
                <a14:m>
                  <m:oMath xmlns:m="http://schemas.openxmlformats.org/officeDocument/2006/math">
                    <m:f>
                      <m:fPr>
                        <m:ctrlPr>
                          <a:rPr lang="en-GB" b="0" i="1" baseline="0" smtClean="0">
                            <a:latin typeface="Cambria Math" panose="02040503050406030204" pitchFamily="18" charset="0"/>
                          </a:rPr>
                        </m:ctrlPr>
                      </m:fPr>
                      <m:num>
                        <m:r>
                          <a:rPr lang="en-GB" b="0" i="1" baseline="0" smtClean="0">
                            <a:latin typeface="Cambria Math" panose="02040503050406030204" pitchFamily="18" charset="0"/>
                          </a:rPr>
                          <m:t>1</m:t>
                        </m:r>
                      </m:num>
                      <m:den>
                        <m:r>
                          <a:rPr lang="en-GB" b="0" i="1" baseline="0" smtClean="0">
                            <a:latin typeface="Cambria Math" panose="02040503050406030204" pitchFamily="18" charset="0"/>
                          </a:rPr>
                          <m:t>2</m:t>
                        </m:r>
                      </m:den>
                    </m:f>
                    <m:r>
                      <a:rPr lang="en-GB" b="0" i="1" baseline="0" smtClean="0">
                        <a:latin typeface="Cambria Math" panose="02040503050406030204" pitchFamily="18" charset="0"/>
                      </a:rPr>
                      <m:t>=204</m:t>
                    </m:r>
                    <m:r>
                      <a:rPr lang="en-GB" b="0" i="1" baseline="0" smtClean="0">
                        <a:latin typeface="Cambria Math" panose="02040503050406030204" pitchFamily="18" charset="0"/>
                      </a:rPr>
                      <m:t>𝑚</m:t>
                    </m:r>
                  </m:oMath>
                </a14:m>
                <a:r>
                  <a:rPr lang="en-GB" dirty="0" smtClean="0"/>
                  <a:t>² (squared)</a:t>
                </a:r>
              </a:p>
              <a:p>
                <a:r>
                  <a:rPr lang="en-GB" dirty="0" smtClean="0"/>
                  <a:t>Blah de blah</a:t>
                </a:r>
              </a:p>
              <a:p>
                <a:endParaRPr lang="en-GB" dirty="0" smtClean="0"/>
              </a:p>
              <a:p>
                <a:r>
                  <a:rPr lang="en-GB" dirty="0" smtClean="0"/>
                  <a:t>Formula</a:t>
                </a:r>
                <a:r>
                  <a:rPr lang="en-GB" baseline="0" dirty="0" smtClean="0"/>
                  <a:t> to help is v = xc</a:t>
                </a:r>
                <a:endParaRPr lang="en-GB" dirty="0"/>
              </a:p>
            </p:txBody>
          </p:sp>
        </mc:Choice>
        <mc:Fallback xmlns="">
          <p:sp>
            <p:nvSpPr>
              <p:cNvPr id="3" name="Notes Placeholder 2"/>
              <p:cNvSpPr>
                <a:spLocks noGrp="1"/>
              </p:cNvSpPr>
              <p:nvPr>
                <p:ph type="body" idx="1"/>
              </p:nvPr>
            </p:nvSpPr>
            <p:spPr/>
            <p:txBody>
              <a:bodyPr/>
              <a:lstStyle/>
              <a:p>
                <a:r>
                  <a:rPr lang="en-GB" dirty="0" smtClean="0"/>
                  <a:t>20+14</a:t>
                </a:r>
                <a:r>
                  <a:rPr lang="en-GB" baseline="0" dirty="0" smtClean="0"/>
                  <a:t> = 34m²            34m² x 12m = 408m²               x </a:t>
                </a:r>
                <a:r>
                  <a:rPr lang="en-GB" b="0" i="0" baseline="0" smtClean="0">
                    <a:latin typeface="Cambria Math" panose="02040503050406030204" pitchFamily="18" charset="0"/>
                  </a:rPr>
                  <a:t>1/2=204𝑚</a:t>
                </a:r>
                <a:r>
                  <a:rPr lang="en-GB" dirty="0" smtClean="0"/>
                  <a:t>² (squared)</a:t>
                </a:r>
              </a:p>
              <a:p>
                <a:r>
                  <a:rPr lang="en-GB" dirty="0" smtClean="0"/>
                  <a:t>Blah de blah</a:t>
                </a:r>
              </a:p>
              <a:p>
                <a:endParaRPr lang="en-GB" dirty="0" smtClean="0"/>
              </a:p>
              <a:p>
                <a:r>
                  <a:rPr lang="en-GB" dirty="0" smtClean="0"/>
                  <a:t>Formula</a:t>
                </a:r>
                <a:r>
                  <a:rPr lang="en-GB" baseline="0" dirty="0" smtClean="0"/>
                  <a:t> to help is v = xc</a:t>
                </a:r>
                <a:endParaRPr lang="en-GB" dirty="0"/>
              </a:p>
            </p:txBody>
          </p:sp>
        </mc:Fallback>
      </mc:AlternateContent>
      <p:sp>
        <p:nvSpPr>
          <p:cNvPr id="4" name="Slide Number Placeholder 3"/>
          <p:cNvSpPr>
            <a:spLocks noGrp="1"/>
          </p:cNvSpPr>
          <p:nvPr>
            <p:ph type="sldNum" sz="quarter" idx="10"/>
          </p:nvPr>
        </p:nvSpPr>
        <p:spPr/>
        <p:txBody>
          <a:bodyPr/>
          <a:lstStyle/>
          <a:p>
            <a:fld id="{DB96692E-B679-4679-8DC1-AA016CE17FFE}" type="slidenum">
              <a:rPr lang="en-GB" smtClean="0"/>
              <a:t>4</a:t>
            </a:fld>
            <a:endParaRPr lang="en-GB"/>
          </a:p>
        </p:txBody>
      </p:sp>
    </p:spTree>
    <p:extLst>
      <p:ext uri="{BB962C8B-B14F-4D97-AF65-F5344CB8AC3E}">
        <p14:creationId xmlns:p14="http://schemas.microsoft.com/office/powerpoint/2010/main" val="229308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96692E-B679-4679-8DC1-AA016CE17FFE}" type="slidenum">
              <a:rPr lang="en-GB" smtClean="0"/>
              <a:t>5</a:t>
            </a:fld>
            <a:endParaRPr lang="en-GB"/>
          </a:p>
        </p:txBody>
      </p:sp>
    </p:spTree>
    <p:extLst>
      <p:ext uri="{BB962C8B-B14F-4D97-AF65-F5344CB8AC3E}">
        <p14:creationId xmlns:p14="http://schemas.microsoft.com/office/powerpoint/2010/main" val="263220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204m²</a:t>
            </a:r>
            <a:r>
              <a:rPr lang="en-GB" baseline="0" dirty="0" smtClean="0"/>
              <a:t> x 0.2     Volume = 40.8m³ (meter cubed)</a:t>
            </a:r>
            <a:endParaRPr lang="en-GB" dirty="0"/>
          </a:p>
        </p:txBody>
      </p:sp>
      <p:sp>
        <p:nvSpPr>
          <p:cNvPr id="4" name="Slide Number Placeholder 3"/>
          <p:cNvSpPr>
            <a:spLocks noGrp="1"/>
          </p:cNvSpPr>
          <p:nvPr>
            <p:ph type="sldNum" sz="quarter" idx="10"/>
          </p:nvPr>
        </p:nvSpPr>
        <p:spPr/>
        <p:txBody>
          <a:bodyPr/>
          <a:lstStyle/>
          <a:p>
            <a:fld id="{DB96692E-B679-4679-8DC1-AA016CE17FFE}" type="slidenum">
              <a:rPr lang="en-GB" smtClean="0"/>
              <a:t>6</a:t>
            </a:fld>
            <a:endParaRPr lang="en-GB"/>
          </a:p>
        </p:txBody>
      </p:sp>
    </p:spTree>
    <p:extLst>
      <p:ext uri="{BB962C8B-B14F-4D97-AF65-F5344CB8AC3E}">
        <p14:creationId xmlns:p14="http://schemas.microsoft.com/office/powerpoint/2010/main" val="182997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Area of top + area of bottom</a:t>
            </a:r>
            <a:r>
              <a:rPr lang="en-GB" baseline="0" dirty="0" smtClean="0"/>
              <a:t> + area of side</a:t>
            </a:r>
            <a:endParaRPr lang="en-GB" dirty="0"/>
          </a:p>
        </p:txBody>
      </p:sp>
      <p:sp>
        <p:nvSpPr>
          <p:cNvPr id="4" name="Slide Number Placeholder 3"/>
          <p:cNvSpPr>
            <a:spLocks noGrp="1"/>
          </p:cNvSpPr>
          <p:nvPr>
            <p:ph type="sldNum" sz="quarter" idx="10"/>
          </p:nvPr>
        </p:nvSpPr>
        <p:spPr/>
        <p:txBody>
          <a:bodyPr/>
          <a:lstStyle/>
          <a:p>
            <a:fld id="{DB96692E-B679-4679-8DC1-AA016CE17FFE}" type="slidenum">
              <a:rPr lang="en-GB" smtClean="0"/>
              <a:t>9</a:t>
            </a:fld>
            <a:endParaRPr lang="en-GB"/>
          </a:p>
        </p:txBody>
      </p:sp>
    </p:spTree>
    <p:extLst>
      <p:ext uri="{BB962C8B-B14F-4D97-AF65-F5344CB8AC3E}">
        <p14:creationId xmlns:p14="http://schemas.microsoft.com/office/powerpoint/2010/main" val="225876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96692E-B679-4679-8DC1-AA016CE17FFE}" type="slidenum">
              <a:rPr lang="en-GB" smtClean="0"/>
              <a:t>10</a:t>
            </a:fld>
            <a:endParaRPr lang="en-GB"/>
          </a:p>
        </p:txBody>
      </p:sp>
    </p:spTree>
    <p:extLst>
      <p:ext uri="{BB962C8B-B14F-4D97-AF65-F5344CB8AC3E}">
        <p14:creationId xmlns:p14="http://schemas.microsoft.com/office/powerpoint/2010/main" val="4075739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100 posts = 100 x 0.39m² = 39² of paint.</a:t>
            </a:r>
            <a:endParaRPr lang="en-GB" dirty="0"/>
          </a:p>
        </p:txBody>
      </p:sp>
      <p:sp>
        <p:nvSpPr>
          <p:cNvPr id="4" name="Slide Number Placeholder 3"/>
          <p:cNvSpPr>
            <a:spLocks noGrp="1"/>
          </p:cNvSpPr>
          <p:nvPr>
            <p:ph type="sldNum" sz="quarter" idx="10"/>
          </p:nvPr>
        </p:nvSpPr>
        <p:spPr/>
        <p:txBody>
          <a:bodyPr/>
          <a:lstStyle/>
          <a:p>
            <a:fld id="{DB96692E-B679-4679-8DC1-AA016CE17FFE}" type="slidenum">
              <a:rPr lang="en-GB" smtClean="0"/>
              <a:t>13</a:t>
            </a:fld>
            <a:endParaRPr lang="en-GB"/>
          </a:p>
        </p:txBody>
      </p:sp>
    </p:spTree>
    <p:extLst>
      <p:ext uri="{BB962C8B-B14F-4D97-AF65-F5344CB8AC3E}">
        <p14:creationId xmlns:p14="http://schemas.microsoft.com/office/powerpoint/2010/main" val="65066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0.5m</a:t>
            </a:r>
            <a:r>
              <a:rPr lang="en-GB" baseline="0" dirty="0" smtClean="0"/>
              <a:t> x 0.3m x 0.3m = 0.045m³</a:t>
            </a:r>
            <a:endParaRPr lang="en-GB" dirty="0"/>
          </a:p>
        </p:txBody>
      </p:sp>
      <p:sp>
        <p:nvSpPr>
          <p:cNvPr id="4" name="Slide Number Placeholder 3"/>
          <p:cNvSpPr>
            <a:spLocks noGrp="1"/>
          </p:cNvSpPr>
          <p:nvPr>
            <p:ph type="sldNum" sz="quarter" idx="10"/>
          </p:nvPr>
        </p:nvSpPr>
        <p:spPr/>
        <p:txBody>
          <a:bodyPr/>
          <a:lstStyle/>
          <a:p>
            <a:fld id="{DB96692E-B679-4679-8DC1-AA016CE17FFE}" type="slidenum">
              <a:rPr lang="en-GB" smtClean="0"/>
              <a:t>14</a:t>
            </a:fld>
            <a:endParaRPr lang="en-GB"/>
          </a:p>
        </p:txBody>
      </p:sp>
    </p:spTree>
    <p:extLst>
      <p:ext uri="{BB962C8B-B14F-4D97-AF65-F5344CB8AC3E}">
        <p14:creationId xmlns:p14="http://schemas.microsoft.com/office/powerpoint/2010/main" val="201596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1BB752F-1F47-4BB1-A64B-BDE6551635E6}"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8E7F02-7B8A-4E55-A8BA-BC45C91ED2FE}" type="slidenum">
              <a:rPr lang="en-GB" smtClean="0"/>
              <a:t>‹#›</a:t>
            </a:fld>
            <a:endParaRPr lang="en-GB"/>
          </a:p>
        </p:txBody>
      </p:sp>
    </p:spTree>
    <p:extLst>
      <p:ext uri="{BB962C8B-B14F-4D97-AF65-F5344CB8AC3E}">
        <p14:creationId xmlns:p14="http://schemas.microsoft.com/office/powerpoint/2010/main" val="2454322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BB752F-1F47-4BB1-A64B-BDE6551635E6}"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8E7F02-7B8A-4E55-A8BA-BC45C91ED2FE}" type="slidenum">
              <a:rPr lang="en-GB" smtClean="0"/>
              <a:t>‹#›</a:t>
            </a:fld>
            <a:endParaRPr lang="en-GB"/>
          </a:p>
        </p:txBody>
      </p:sp>
    </p:spTree>
    <p:extLst>
      <p:ext uri="{BB962C8B-B14F-4D97-AF65-F5344CB8AC3E}">
        <p14:creationId xmlns:p14="http://schemas.microsoft.com/office/powerpoint/2010/main" val="226220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BB752F-1F47-4BB1-A64B-BDE6551635E6}"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8E7F02-7B8A-4E55-A8BA-BC45C91ED2FE}" type="slidenum">
              <a:rPr lang="en-GB" smtClean="0"/>
              <a:t>‹#›</a:t>
            </a:fld>
            <a:endParaRPr lang="en-GB"/>
          </a:p>
        </p:txBody>
      </p:sp>
    </p:spTree>
    <p:extLst>
      <p:ext uri="{BB962C8B-B14F-4D97-AF65-F5344CB8AC3E}">
        <p14:creationId xmlns:p14="http://schemas.microsoft.com/office/powerpoint/2010/main" val="50477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838200" y="1809750"/>
            <a:ext cx="9486900"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BB752F-1F47-4BB1-A64B-BDE6551635E6}"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8E7F02-7B8A-4E55-A8BA-BC45C91ED2FE}" type="slidenum">
              <a:rPr lang="en-GB" smtClean="0"/>
              <a:t>‹#›</a:t>
            </a:fld>
            <a:endParaRPr lang="en-GB"/>
          </a:p>
        </p:txBody>
      </p:sp>
    </p:spTree>
    <p:extLst>
      <p:ext uri="{BB962C8B-B14F-4D97-AF65-F5344CB8AC3E}">
        <p14:creationId xmlns:p14="http://schemas.microsoft.com/office/powerpoint/2010/main" val="31713306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BB752F-1F47-4BB1-A64B-BDE6551635E6}"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8E7F02-7B8A-4E55-A8BA-BC45C91ED2FE}" type="slidenum">
              <a:rPr lang="en-GB" smtClean="0"/>
              <a:t>‹#›</a:t>
            </a:fld>
            <a:endParaRPr lang="en-GB"/>
          </a:p>
        </p:txBody>
      </p:sp>
    </p:spTree>
    <p:extLst>
      <p:ext uri="{BB962C8B-B14F-4D97-AF65-F5344CB8AC3E}">
        <p14:creationId xmlns:p14="http://schemas.microsoft.com/office/powerpoint/2010/main" val="336630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BB752F-1F47-4BB1-A64B-BDE6551635E6}" type="datetimeFigureOut">
              <a:rPr lang="en-GB" smtClean="0"/>
              <a:t>31/07/2020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8E7F02-7B8A-4E55-A8BA-BC45C91ED2FE}" type="slidenum">
              <a:rPr lang="en-GB" smtClean="0"/>
              <a:t>‹#›</a:t>
            </a:fld>
            <a:endParaRPr lang="en-GB"/>
          </a:p>
        </p:txBody>
      </p:sp>
    </p:spTree>
    <p:extLst>
      <p:ext uri="{BB962C8B-B14F-4D97-AF65-F5344CB8AC3E}">
        <p14:creationId xmlns:p14="http://schemas.microsoft.com/office/powerpoint/2010/main" val="1711765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BB752F-1F47-4BB1-A64B-BDE6551635E6}" type="datetimeFigureOut">
              <a:rPr lang="en-GB" smtClean="0"/>
              <a:t>31/07/2020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8E7F02-7B8A-4E55-A8BA-BC45C91ED2FE}" type="slidenum">
              <a:rPr lang="en-GB" smtClean="0"/>
              <a:t>‹#›</a:t>
            </a:fld>
            <a:endParaRPr lang="en-GB"/>
          </a:p>
        </p:txBody>
      </p:sp>
    </p:spTree>
    <p:extLst>
      <p:ext uri="{BB962C8B-B14F-4D97-AF65-F5344CB8AC3E}">
        <p14:creationId xmlns:p14="http://schemas.microsoft.com/office/powerpoint/2010/main" val="406492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BB752F-1F47-4BB1-A64B-BDE6551635E6}" type="datetimeFigureOut">
              <a:rPr lang="en-GB" smtClean="0"/>
              <a:t>31/07/2020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8E7F02-7B8A-4E55-A8BA-BC45C91ED2FE}" type="slidenum">
              <a:rPr lang="en-GB" smtClean="0"/>
              <a:t>‹#›</a:t>
            </a:fld>
            <a:endParaRPr lang="en-GB"/>
          </a:p>
        </p:txBody>
      </p:sp>
    </p:spTree>
    <p:extLst>
      <p:ext uri="{BB962C8B-B14F-4D97-AF65-F5344CB8AC3E}">
        <p14:creationId xmlns:p14="http://schemas.microsoft.com/office/powerpoint/2010/main" val="39652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B752F-1F47-4BB1-A64B-BDE6551635E6}" type="datetimeFigureOut">
              <a:rPr lang="en-GB" smtClean="0"/>
              <a:t>31/07/2020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8E7F02-7B8A-4E55-A8BA-BC45C91ED2FE}" type="slidenum">
              <a:rPr lang="en-GB" smtClean="0"/>
              <a:t>‹#›</a:t>
            </a:fld>
            <a:endParaRPr lang="en-GB"/>
          </a:p>
        </p:txBody>
      </p:sp>
    </p:spTree>
    <p:extLst>
      <p:ext uri="{BB962C8B-B14F-4D97-AF65-F5344CB8AC3E}">
        <p14:creationId xmlns:p14="http://schemas.microsoft.com/office/powerpoint/2010/main" val="144644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BB752F-1F47-4BB1-A64B-BDE6551635E6}" type="datetimeFigureOut">
              <a:rPr lang="en-GB" smtClean="0"/>
              <a:t>31/07/2020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8E7F02-7B8A-4E55-A8BA-BC45C91ED2FE}" type="slidenum">
              <a:rPr lang="en-GB" smtClean="0"/>
              <a:t>‹#›</a:t>
            </a:fld>
            <a:endParaRPr lang="en-GB"/>
          </a:p>
        </p:txBody>
      </p:sp>
    </p:spTree>
    <p:extLst>
      <p:ext uri="{BB962C8B-B14F-4D97-AF65-F5344CB8AC3E}">
        <p14:creationId xmlns:p14="http://schemas.microsoft.com/office/powerpoint/2010/main" val="20008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BB752F-1F47-4BB1-A64B-BDE6551635E6}" type="datetimeFigureOut">
              <a:rPr lang="en-GB" smtClean="0"/>
              <a:t>31/07/2020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8E7F02-7B8A-4E55-A8BA-BC45C91ED2FE}" type="slidenum">
              <a:rPr lang="en-GB" smtClean="0"/>
              <a:t>‹#›</a:t>
            </a:fld>
            <a:endParaRPr lang="en-GB"/>
          </a:p>
        </p:txBody>
      </p:sp>
    </p:spTree>
    <p:extLst>
      <p:ext uri="{BB962C8B-B14F-4D97-AF65-F5344CB8AC3E}">
        <p14:creationId xmlns:p14="http://schemas.microsoft.com/office/powerpoint/2010/main" val="401855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B752F-1F47-4BB1-A64B-BDE6551635E6}" type="datetimeFigureOut">
              <a:rPr lang="en-GB" smtClean="0"/>
              <a:t>31/07/2020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E7F02-7B8A-4E55-A8BA-BC45C91ED2FE}"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128" y="57148"/>
            <a:ext cx="1619476" cy="562053"/>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30728" y="104774"/>
            <a:ext cx="1446144" cy="661175"/>
          </a:xfrm>
          <a:prstGeom prst="rect">
            <a:avLst/>
          </a:prstGeom>
        </p:spPr>
      </p:pic>
    </p:spTree>
    <p:extLst>
      <p:ext uri="{BB962C8B-B14F-4D97-AF65-F5344CB8AC3E}">
        <p14:creationId xmlns:p14="http://schemas.microsoft.com/office/powerpoint/2010/main" val="2636850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afesitefacilities.co.uk/knowledge-base/security-fencing-construction-sit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hyperlink" Target="https://www.youtube.com/watch?v=n0CrtpuWL4w" TargetMode="Externa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www.bbc.co.uk/bitesize/guides/z4fmkmn/revision/3#:~:text=Forces%20may%20change%20the%20shape%20of%20an%20object.&amp;text=When%20an%20object%2C%20such%20as,of%20proportionality%20is%20not%20exceed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youtube.com/watch?v=2jNNRbbkKYU"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s://www.youtube.com/watch?v=YokKp3pwVFc"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6969"/>
            <a:ext cx="9144000" cy="2387600"/>
          </a:xfrm>
        </p:spPr>
        <p:txBody>
          <a:bodyPr/>
          <a:lstStyle/>
          <a:p>
            <a:r>
              <a:rPr lang="en-GB" dirty="0"/>
              <a:t>The Use of Mathematics in Construction</a:t>
            </a:r>
          </a:p>
        </p:txBody>
      </p:sp>
      <p:sp>
        <p:nvSpPr>
          <p:cNvPr id="3" name="Subtitle 2"/>
          <p:cNvSpPr>
            <a:spLocks noGrp="1"/>
          </p:cNvSpPr>
          <p:nvPr>
            <p:ph type="subTitle" idx="1"/>
          </p:nvPr>
        </p:nvSpPr>
        <p:spPr>
          <a:xfrm>
            <a:off x="1524000" y="2804569"/>
            <a:ext cx="9144000" cy="1655762"/>
          </a:xfrm>
        </p:spPr>
        <p:txBody>
          <a:bodyPr/>
          <a:lstStyle/>
          <a:p>
            <a:r>
              <a:rPr lang="en-GB" dirty="0" smtClean="0"/>
              <a:t> Unit 2</a:t>
            </a:r>
          </a:p>
          <a:p>
            <a:r>
              <a:rPr lang="en-GB" dirty="0" smtClean="0"/>
              <a:t>BTEC FIRST</a:t>
            </a:r>
            <a:endParaRPr lang="en-GB" dirty="0"/>
          </a:p>
        </p:txBody>
      </p:sp>
      <p:pic>
        <p:nvPicPr>
          <p:cNvPr id="5" name="Picture 4"/>
          <p:cNvPicPr>
            <a:picLocks noChangeAspect="1"/>
          </p:cNvPicPr>
          <p:nvPr/>
        </p:nvPicPr>
        <p:blipFill>
          <a:blip r:embed="rId3"/>
          <a:stretch>
            <a:fillRect/>
          </a:stretch>
        </p:blipFill>
        <p:spPr>
          <a:xfrm>
            <a:off x="2141600" y="4108716"/>
            <a:ext cx="8154543" cy="2370461"/>
          </a:xfrm>
          <a:prstGeom prst="rect">
            <a:avLst/>
          </a:prstGeom>
        </p:spPr>
      </p:pic>
    </p:spTree>
    <p:extLst>
      <p:ext uri="{BB962C8B-B14F-4D97-AF65-F5344CB8AC3E}">
        <p14:creationId xmlns:p14="http://schemas.microsoft.com/office/powerpoint/2010/main" val="3783454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 (c) (</a:t>
            </a:r>
            <a:r>
              <a:rPr lang="en-GB" dirty="0" err="1" smtClean="0"/>
              <a:t>i</a:t>
            </a:r>
            <a:r>
              <a:rPr lang="en-GB" dirty="0" smtClean="0"/>
              <a:t>)</a:t>
            </a:r>
            <a:endParaRPr lang="en-GB" dirty="0"/>
          </a:p>
        </p:txBody>
      </p:sp>
      <p:sp>
        <p:nvSpPr>
          <p:cNvPr id="3" name="Content Placeholder 2"/>
          <p:cNvSpPr>
            <a:spLocks noGrp="1"/>
          </p:cNvSpPr>
          <p:nvPr>
            <p:ph idx="1"/>
          </p:nvPr>
        </p:nvSpPr>
        <p:spPr/>
        <p:txBody>
          <a:bodyPr/>
          <a:lstStyle/>
          <a:p>
            <a:pPr lvl="0"/>
            <a:r>
              <a:rPr lang="en-GB" dirty="0"/>
              <a:t>The plot of land is to be fenced using 50 mm diameter hollow posts </a:t>
            </a:r>
            <a:r>
              <a:rPr lang="en-GB" dirty="0" smtClean="0"/>
              <a:t>(no tops and no bottoms) and </a:t>
            </a:r>
            <a:r>
              <a:rPr lang="en-GB" dirty="0"/>
              <a:t>safety fencing. The pipes will be painted to protect against the weathering agents. The posts are to be placed on concrete pad foundations of 300 mm × 300 mm × 500 mm. </a:t>
            </a:r>
            <a:endParaRPr lang="en-GB" sz="2400" dirty="0"/>
          </a:p>
          <a:p>
            <a:pPr marL="457200" lvl="1" indent="0">
              <a:buNone/>
            </a:pPr>
            <a:r>
              <a:rPr lang="en-GB" dirty="0" smtClean="0"/>
              <a:t>(</a:t>
            </a:r>
            <a:r>
              <a:rPr lang="en-GB" dirty="0" err="1" smtClean="0"/>
              <a:t>i</a:t>
            </a:r>
            <a:r>
              <a:rPr lang="en-GB" dirty="0" smtClean="0"/>
              <a:t>) 	Calculate </a:t>
            </a:r>
            <a:r>
              <a:rPr lang="en-GB" dirty="0"/>
              <a:t>the surface area required to paint a post of 2.5 m length.</a:t>
            </a:r>
            <a:endParaRPr lang="en-GB" sz="2000" dirty="0"/>
          </a:p>
          <a:p>
            <a:pPr marL="971550" lvl="1" indent="-514350">
              <a:buAutoNum type="romanLcParenBoth" startAt="2"/>
            </a:pPr>
            <a:r>
              <a:rPr lang="en-GB" dirty="0" smtClean="0"/>
              <a:t>Calculate </a:t>
            </a:r>
            <a:r>
              <a:rPr lang="en-GB" dirty="0"/>
              <a:t>quantity of concrete required for foundation of one post</a:t>
            </a:r>
            <a:r>
              <a:rPr lang="en-GB" dirty="0" smtClean="0"/>
              <a:t>.</a:t>
            </a:r>
            <a:r>
              <a:rPr lang="en-GB" dirty="0" smtClean="0">
                <a:hlinkClick r:id="rId3"/>
              </a:rPr>
              <a:t> </a:t>
            </a:r>
          </a:p>
          <a:p>
            <a:pPr marL="457200" lvl="1" indent="0">
              <a:buNone/>
            </a:pPr>
            <a:endParaRPr lang="en-GB" dirty="0">
              <a:hlinkClick r:id="rId3"/>
            </a:endParaRPr>
          </a:p>
          <a:p>
            <a:pPr marL="457200" lvl="1" indent="0">
              <a:buNone/>
            </a:pPr>
            <a:r>
              <a:rPr lang="en-GB" dirty="0" smtClean="0">
                <a:hlinkClick r:id="rId3"/>
              </a:rPr>
              <a:t>https://www.safesitefacilities.co.uk/knowledge-base/security-fencing-construction-sites</a:t>
            </a:r>
            <a:endParaRPr lang="en-GB" dirty="0" smtClean="0"/>
          </a:p>
          <a:p>
            <a:pPr marL="971550" lvl="1" indent="-514350">
              <a:buAutoNum type="romanLcParenBoth" startAt="2"/>
            </a:pPr>
            <a:endParaRPr lang="en-GB" sz="2000" dirty="0"/>
          </a:p>
          <a:p>
            <a:pPr marL="971550" lvl="1" indent="-514350">
              <a:buAutoNum type="romanLcParenBoth" startAt="2"/>
            </a:pPr>
            <a:endParaRPr lang="en-GB" sz="2000" dirty="0" smtClean="0"/>
          </a:p>
          <a:p>
            <a:pPr marL="971550" lvl="1" indent="-514350">
              <a:buAutoNum type="romanLcParenBoth" startAt="2"/>
            </a:pPr>
            <a:endParaRPr lang="en-GB" sz="2000" dirty="0"/>
          </a:p>
          <a:p>
            <a:pPr marL="0" indent="0">
              <a:buNone/>
            </a:pPr>
            <a:endParaRPr lang="en-GB" dirty="0"/>
          </a:p>
        </p:txBody>
      </p:sp>
    </p:spTree>
    <p:extLst>
      <p:ext uri="{BB962C8B-B14F-4D97-AF65-F5344CB8AC3E}">
        <p14:creationId xmlns:p14="http://schemas.microsoft.com/office/powerpoint/2010/main" val="3419795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a:off x="1309816" y="2345488"/>
            <a:ext cx="914400" cy="296562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2508421" y="2446637"/>
            <a:ext cx="24714" cy="27679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309816" y="2113005"/>
            <a:ext cx="914400" cy="123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09816" y="1581664"/>
            <a:ext cx="914400" cy="369332"/>
          </a:xfrm>
          <a:prstGeom prst="rect">
            <a:avLst/>
          </a:prstGeom>
          <a:noFill/>
        </p:spPr>
        <p:txBody>
          <a:bodyPr wrap="square" rtlCol="0">
            <a:spAutoFit/>
          </a:bodyPr>
          <a:lstStyle/>
          <a:p>
            <a:r>
              <a:rPr lang="en-GB" dirty="0" smtClean="0"/>
              <a:t>50mm</a:t>
            </a:r>
            <a:endParaRPr lang="en-GB" dirty="0"/>
          </a:p>
        </p:txBody>
      </p:sp>
      <p:sp>
        <p:nvSpPr>
          <p:cNvPr id="14" name="TextBox 13"/>
          <p:cNvSpPr txBox="1"/>
          <p:nvPr/>
        </p:nvSpPr>
        <p:spPr>
          <a:xfrm>
            <a:off x="2644345" y="3472248"/>
            <a:ext cx="864973" cy="369332"/>
          </a:xfrm>
          <a:prstGeom prst="rect">
            <a:avLst/>
          </a:prstGeom>
          <a:noFill/>
        </p:spPr>
        <p:txBody>
          <a:bodyPr wrap="square" rtlCol="0">
            <a:spAutoFit/>
          </a:bodyPr>
          <a:lstStyle/>
          <a:p>
            <a:r>
              <a:rPr lang="en-GB" dirty="0" smtClean="0"/>
              <a:t>2.5m</a:t>
            </a:r>
            <a:endParaRPr lang="en-GB" dirty="0"/>
          </a:p>
        </p:txBody>
      </p:sp>
      <p:sp>
        <p:nvSpPr>
          <p:cNvPr id="15" name="Rectangle 14"/>
          <p:cNvSpPr/>
          <p:nvPr/>
        </p:nvSpPr>
        <p:spPr>
          <a:xfrm>
            <a:off x="3509318" y="2345488"/>
            <a:ext cx="6722077" cy="954107"/>
          </a:xfrm>
          <a:prstGeom prst="rect">
            <a:avLst/>
          </a:prstGeom>
        </p:spPr>
        <p:txBody>
          <a:bodyPr wrap="square">
            <a:spAutoFit/>
          </a:bodyPr>
          <a:lstStyle/>
          <a:p>
            <a:pPr lvl="1"/>
            <a:r>
              <a:rPr lang="en-GB" sz="2800" dirty="0" smtClean="0"/>
              <a:t>(</a:t>
            </a:r>
            <a:r>
              <a:rPr lang="en-GB" sz="2800" dirty="0" err="1" smtClean="0"/>
              <a:t>i</a:t>
            </a:r>
            <a:r>
              <a:rPr lang="en-GB" sz="2800" dirty="0" smtClean="0"/>
              <a:t>) How would you calculate the surface area of a post that is 2.5 m long?</a:t>
            </a:r>
            <a:endParaRPr lang="en-GB" sz="2800" dirty="0"/>
          </a:p>
        </p:txBody>
      </p:sp>
    </p:spTree>
    <p:extLst>
      <p:ext uri="{BB962C8B-B14F-4D97-AF65-F5344CB8AC3E}">
        <p14:creationId xmlns:p14="http://schemas.microsoft.com/office/powerpoint/2010/main" val="3322277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022" y="775063"/>
            <a:ext cx="10439401" cy="563231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3600" dirty="0"/>
              <a:t>Length of each post = 2.5m</a:t>
            </a:r>
          </a:p>
          <a:p>
            <a:endParaRPr lang="en-GB" sz="3600" dirty="0"/>
          </a:p>
          <a:p>
            <a:pPr marL="285750" indent="-285750">
              <a:buFont typeface="Arial" panose="020B0604020202020204" pitchFamily="34" charset="0"/>
              <a:buChar char="•"/>
            </a:pPr>
            <a:r>
              <a:rPr lang="en-GB" sz="3600" dirty="0"/>
              <a:t>Diameter of each post is given at 50mm (for this calculation to work we must change all of our given sizes into the same denominations, in this case into </a:t>
            </a:r>
            <a:r>
              <a:rPr lang="en-GB" sz="3600" dirty="0" smtClean="0"/>
              <a:t>metres</a:t>
            </a:r>
            <a:r>
              <a:rPr lang="en-GB" sz="3600" dirty="0"/>
              <a:t>)</a:t>
            </a:r>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r>
              <a:rPr lang="en-GB" sz="3600" dirty="0">
                <a:solidFill>
                  <a:srgbClr val="FF0000"/>
                </a:solidFill>
              </a:rPr>
              <a:t>To change 50mm into </a:t>
            </a:r>
            <a:r>
              <a:rPr lang="en-GB" sz="3600" dirty="0" smtClean="0">
                <a:solidFill>
                  <a:srgbClr val="FF0000"/>
                </a:solidFill>
              </a:rPr>
              <a:t>metres </a:t>
            </a:r>
            <a:r>
              <a:rPr lang="en-GB" sz="3600" dirty="0">
                <a:solidFill>
                  <a:srgbClr val="FF0000"/>
                </a:solidFill>
              </a:rPr>
              <a:t>you will have to multiply it by 1000 (there are 1000mm in 1m) or in other words move the point 3 decimal </a:t>
            </a:r>
            <a:r>
              <a:rPr lang="en-GB" sz="3600" dirty="0" smtClean="0">
                <a:solidFill>
                  <a:srgbClr val="FF0000"/>
                </a:solidFill>
              </a:rPr>
              <a:t>places</a:t>
            </a:r>
            <a:endParaRPr lang="en-GB" sz="3600" dirty="0">
              <a:solidFill>
                <a:srgbClr val="FF0000"/>
              </a:solidFill>
            </a:endParaRPr>
          </a:p>
        </p:txBody>
      </p:sp>
    </p:spTree>
    <p:extLst>
      <p:ext uri="{BB962C8B-B14F-4D97-AF65-F5344CB8AC3E}">
        <p14:creationId xmlns:p14="http://schemas.microsoft.com/office/powerpoint/2010/main" val="3109283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571" y="787241"/>
            <a:ext cx="11484429" cy="3693319"/>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The calculation that we are going to use to find the Circumference - C of the post is 2</a:t>
            </a:r>
            <a:r>
              <a:rPr lang="en-GB" sz="2400" dirty="0" smtClean="0">
                <a:ea typeface="Cambria Math" panose="02040503050406030204" pitchFamily="18" charset="0"/>
              </a:rPr>
              <a:t>𝝿</a:t>
            </a:r>
            <a:r>
              <a:rPr lang="en-GB" sz="2400" dirty="0" err="1" smtClean="0">
                <a:ea typeface="Cambria Math" panose="02040503050406030204" pitchFamily="18" charset="0"/>
              </a:rPr>
              <a:t>RxL</a:t>
            </a:r>
            <a:endParaRPr lang="en-GB" sz="2400" dirty="0" smtClean="0">
              <a:ea typeface="Cambria Math" panose="02040503050406030204" pitchFamily="18" charset="0"/>
            </a:endParaRPr>
          </a:p>
          <a:p>
            <a:endParaRPr lang="en-GB" sz="2400" dirty="0">
              <a:ea typeface="Cambria Math" panose="02040503050406030204" pitchFamily="18" charset="0"/>
            </a:endParaRPr>
          </a:p>
          <a:p>
            <a:pPr marL="285750" indent="-285750">
              <a:buFont typeface="Arial" panose="020B0604020202020204" pitchFamily="34" charset="0"/>
              <a:buChar char="•"/>
            </a:pPr>
            <a:r>
              <a:rPr lang="en-GB" sz="2400" dirty="0" smtClean="0">
                <a:ea typeface="Cambria Math" panose="02040503050406030204" pitchFamily="18" charset="0"/>
              </a:rPr>
              <a:t>So we need to work out the Radius -R, which would be half of the Diameter -</a:t>
            </a:r>
            <a:r>
              <a:rPr lang="en-GB" sz="2400" i="1" dirty="0" smtClean="0">
                <a:ea typeface="Cambria Math" panose="02040503050406030204" pitchFamily="18" charset="0"/>
              </a:rPr>
              <a:t>𝞥</a:t>
            </a:r>
          </a:p>
          <a:p>
            <a:r>
              <a:rPr lang="en-GB" sz="2400" dirty="0" smtClean="0">
                <a:ea typeface="Cambria Math" panose="02040503050406030204" pitchFamily="18" charset="0"/>
              </a:rPr>
              <a:t>    Diameter = 0.05m/2 = 0.025m</a:t>
            </a:r>
          </a:p>
          <a:p>
            <a:endParaRPr lang="en-GB" sz="2400" dirty="0">
              <a:ea typeface="Cambria Math" panose="02040503050406030204" pitchFamily="18" charset="0"/>
            </a:endParaRPr>
          </a:p>
          <a:p>
            <a:pPr marL="342900" indent="-342900">
              <a:buFont typeface="Arial" panose="020B0604020202020204" pitchFamily="34" charset="0"/>
              <a:buChar char="•"/>
            </a:pPr>
            <a:r>
              <a:rPr lang="en-GB" sz="2400" dirty="0" smtClean="0">
                <a:ea typeface="Cambria Math" panose="02040503050406030204" pitchFamily="18" charset="0"/>
              </a:rPr>
              <a:t>2𝝿R = 2 x 𝝿 x 0.025 = 0.157m </a:t>
            </a:r>
          </a:p>
          <a:p>
            <a:pPr marL="342900" indent="-342900">
              <a:buFont typeface="Arial" panose="020B0604020202020204" pitchFamily="34" charset="0"/>
              <a:buChar char="•"/>
            </a:pPr>
            <a:endParaRPr lang="en-GB" sz="2400" dirty="0">
              <a:ea typeface="Cambria Math" panose="02040503050406030204" pitchFamily="18" charset="0"/>
            </a:endParaRPr>
          </a:p>
          <a:p>
            <a:pPr marL="342900" indent="-342900">
              <a:buFont typeface="Arial" panose="020B0604020202020204" pitchFamily="34" charset="0"/>
              <a:buChar char="•"/>
            </a:pPr>
            <a:r>
              <a:rPr lang="en-GB" sz="2400" dirty="0" smtClean="0">
                <a:ea typeface="Cambria Math" panose="02040503050406030204" pitchFamily="18" charset="0"/>
              </a:rPr>
              <a:t>Surface area = C x length = 0.157m x 2.5m = 0.393m² ( even it out – 0.39m²) </a:t>
            </a:r>
            <a:endParaRPr lang="en-GB" sz="2400" dirty="0" smtClean="0"/>
          </a:p>
          <a:p>
            <a:r>
              <a:rPr lang="en-GB" dirty="0" smtClean="0"/>
              <a:t> </a:t>
            </a:r>
            <a:endParaRPr lang="en-GB" dirty="0"/>
          </a:p>
        </p:txBody>
      </p:sp>
      <p:pic>
        <p:nvPicPr>
          <p:cNvPr id="8" name="Picture 7"/>
          <p:cNvPicPr>
            <a:picLocks noChangeAspect="1"/>
          </p:cNvPicPr>
          <p:nvPr/>
        </p:nvPicPr>
        <p:blipFill>
          <a:blip r:embed="rId3"/>
          <a:stretch>
            <a:fillRect/>
          </a:stretch>
        </p:blipFill>
        <p:spPr>
          <a:xfrm rot="15537786">
            <a:off x="949822" y="4639400"/>
            <a:ext cx="2031834" cy="1390407"/>
          </a:xfrm>
          <a:prstGeom prst="rect">
            <a:avLst/>
          </a:prstGeom>
        </p:spPr>
      </p:pic>
      <p:sp>
        <p:nvSpPr>
          <p:cNvPr id="9" name="Curved Left Arrow 8"/>
          <p:cNvSpPr/>
          <p:nvPr/>
        </p:nvSpPr>
        <p:spPr>
          <a:xfrm>
            <a:off x="2544783" y="448056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Up-Down Arrow 10"/>
          <p:cNvSpPr/>
          <p:nvPr/>
        </p:nvSpPr>
        <p:spPr>
          <a:xfrm>
            <a:off x="3976838" y="4861561"/>
            <a:ext cx="484632" cy="11950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855029" y="4461289"/>
            <a:ext cx="6988628" cy="1938992"/>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During Task 1c)</a:t>
            </a:r>
            <a:r>
              <a:rPr lang="en-GB" sz="2400" dirty="0" err="1" smtClean="0"/>
              <a:t>i</a:t>
            </a:r>
            <a:r>
              <a:rPr lang="en-GB" sz="2400" dirty="0" smtClean="0"/>
              <a:t>  we have found out that each external surface of each pipe would take 0.39m² of paint to cover it</a:t>
            </a:r>
          </a:p>
          <a:p>
            <a:pPr marL="285750" indent="-285750">
              <a:buFont typeface="Arial" panose="020B0604020202020204" pitchFamily="34" charset="0"/>
              <a:buChar char="•"/>
            </a:pPr>
            <a:r>
              <a:rPr lang="en-GB" sz="2400" dirty="0" smtClean="0"/>
              <a:t>Would we need to paint the insides?</a:t>
            </a:r>
          </a:p>
          <a:p>
            <a:pPr marL="285750" indent="-285750">
              <a:buFont typeface="Arial" panose="020B0604020202020204" pitchFamily="34" charset="0"/>
              <a:buChar char="•"/>
            </a:pPr>
            <a:r>
              <a:rPr lang="en-GB" sz="2400" dirty="0" smtClean="0"/>
              <a:t>How much paint would we need to paint 100 pipes?</a:t>
            </a:r>
            <a:endParaRPr lang="en-GB" sz="2400" dirty="0"/>
          </a:p>
        </p:txBody>
      </p:sp>
    </p:spTree>
    <p:extLst>
      <p:ext uri="{BB962C8B-B14F-4D97-AF65-F5344CB8AC3E}">
        <p14:creationId xmlns:p14="http://schemas.microsoft.com/office/powerpoint/2010/main" val="2534221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14572"/>
            <a:ext cx="10515600" cy="1325563"/>
          </a:xfrm>
        </p:spPr>
        <p:txBody>
          <a:bodyPr/>
          <a:lstStyle/>
          <a:p>
            <a:r>
              <a:rPr lang="en-GB" dirty="0" smtClean="0"/>
              <a:t>Task 1c)ii – Calculate the quantity of concrete required for the foundation of one post in m².</a:t>
            </a:r>
            <a:endParaRPr lang="en-GB" dirty="0"/>
          </a:p>
        </p:txBody>
      </p:sp>
      <p:sp>
        <p:nvSpPr>
          <p:cNvPr id="4" name="Cube 3"/>
          <p:cNvSpPr/>
          <p:nvPr/>
        </p:nvSpPr>
        <p:spPr>
          <a:xfrm>
            <a:off x="1874520" y="3300253"/>
            <a:ext cx="1417320" cy="187245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2270760" y="3032760"/>
            <a:ext cx="1021080" cy="152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35680" y="3300254"/>
            <a:ext cx="30480" cy="15155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01140" y="3262948"/>
            <a:ext cx="441960" cy="4724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70760" y="2466262"/>
            <a:ext cx="1021080" cy="369332"/>
          </a:xfrm>
          <a:prstGeom prst="rect">
            <a:avLst/>
          </a:prstGeom>
          <a:noFill/>
        </p:spPr>
        <p:txBody>
          <a:bodyPr wrap="square" rtlCol="0">
            <a:spAutoFit/>
          </a:bodyPr>
          <a:lstStyle/>
          <a:p>
            <a:r>
              <a:rPr lang="en-GB" dirty="0" smtClean="0"/>
              <a:t>300mm</a:t>
            </a:r>
            <a:endParaRPr lang="en-GB" dirty="0"/>
          </a:p>
        </p:txBody>
      </p:sp>
      <p:sp>
        <p:nvSpPr>
          <p:cNvPr id="13" name="TextBox 12"/>
          <p:cNvSpPr txBox="1"/>
          <p:nvPr/>
        </p:nvSpPr>
        <p:spPr>
          <a:xfrm>
            <a:off x="685800" y="3078282"/>
            <a:ext cx="1036320" cy="369332"/>
          </a:xfrm>
          <a:prstGeom prst="rect">
            <a:avLst/>
          </a:prstGeom>
          <a:noFill/>
        </p:spPr>
        <p:txBody>
          <a:bodyPr wrap="square" rtlCol="0">
            <a:spAutoFit/>
          </a:bodyPr>
          <a:lstStyle/>
          <a:p>
            <a:r>
              <a:rPr lang="en-GB" dirty="0" smtClean="0"/>
              <a:t>300mm</a:t>
            </a:r>
            <a:endParaRPr lang="en-GB" dirty="0"/>
          </a:p>
        </p:txBody>
      </p:sp>
      <p:sp>
        <p:nvSpPr>
          <p:cNvPr id="14" name="TextBox 13"/>
          <p:cNvSpPr txBox="1"/>
          <p:nvPr/>
        </p:nvSpPr>
        <p:spPr>
          <a:xfrm>
            <a:off x="3665220" y="3873381"/>
            <a:ext cx="899160" cy="369332"/>
          </a:xfrm>
          <a:prstGeom prst="rect">
            <a:avLst/>
          </a:prstGeom>
          <a:noFill/>
        </p:spPr>
        <p:txBody>
          <a:bodyPr wrap="square" rtlCol="0">
            <a:spAutoFit/>
          </a:bodyPr>
          <a:lstStyle/>
          <a:p>
            <a:r>
              <a:rPr lang="en-GB" dirty="0" smtClean="0"/>
              <a:t>500mm</a:t>
            </a:r>
            <a:endParaRPr lang="en-GB" dirty="0"/>
          </a:p>
        </p:txBody>
      </p:sp>
    </p:spTree>
    <p:extLst>
      <p:ext uri="{BB962C8B-B14F-4D97-AF65-F5344CB8AC3E}">
        <p14:creationId xmlns:p14="http://schemas.microsoft.com/office/powerpoint/2010/main" val="2850289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 (d)</a:t>
            </a:r>
            <a:endParaRPr lang="en-GB" dirty="0"/>
          </a:p>
        </p:txBody>
      </p:sp>
      <p:sp>
        <p:nvSpPr>
          <p:cNvPr id="3" name="Content Placeholder 2"/>
          <p:cNvSpPr>
            <a:spLocks noGrp="1"/>
          </p:cNvSpPr>
          <p:nvPr>
            <p:ph idx="1"/>
          </p:nvPr>
        </p:nvSpPr>
        <p:spPr>
          <a:xfrm>
            <a:off x="838200" y="1856105"/>
            <a:ext cx="10515600" cy="4351338"/>
          </a:xfrm>
        </p:spPr>
        <p:txBody>
          <a:bodyPr/>
          <a:lstStyle/>
          <a:p>
            <a:pPr marL="0" lvl="0" indent="0">
              <a:buNone/>
            </a:pPr>
            <a:r>
              <a:rPr lang="en-GB" dirty="0"/>
              <a:t>Earthworks are to be carried out before construction work could start. You have received quotations from two plant companies A and B. Company A uses a plant that will require 12 hours to complete the job while company B’s plant could do it in 7 hours. Applying your knowledge of mathematics, calculate the time required to complete earthworks if your manager decides to employ both </a:t>
            </a:r>
            <a:r>
              <a:rPr lang="en-GB" dirty="0" smtClean="0"/>
              <a:t>companies</a:t>
            </a:r>
            <a:endParaRPr lang="en-GB" dirty="0"/>
          </a:p>
        </p:txBody>
      </p:sp>
      <p:pic>
        <p:nvPicPr>
          <p:cNvPr id="5" name="Picture 4"/>
          <p:cNvPicPr>
            <a:picLocks noChangeAspect="1"/>
          </p:cNvPicPr>
          <p:nvPr/>
        </p:nvPicPr>
        <p:blipFill>
          <a:blip r:embed="rId3"/>
          <a:stretch>
            <a:fillRect/>
          </a:stretch>
        </p:blipFill>
        <p:spPr>
          <a:xfrm>
            <a:off x="2613184" y="4455795"/>
            <a:ext cx="3305175" cy="1543050"/>
          </a:xfrm>
          <a:prstGeom prst="rect">
            <a:avLst/>
          </a:prstGeom>
        </p:spPr>
      </p:pic>
      <p:pic>
        <p:nvPicPr>
          <p:cNvPr id="6" name="Picture 5"/>
          <p:cNvPicPr>
            <a:picLocks noChangeAspect="1"/>
          </p:cNvPicPr>
          <p:nvPr/>
        </p:nvPicPr>
        <p:blipFill>
          <a:blip r:embed="rId4"/>
          <a:stretch>
            <a:fillRect/>
          </a:stretch>
        </p:blipFill>
        <p:spPr>
          <a:xfrm>
            <a:off x="7693342" y="4455795"/>
            <a:ext cx="3305175" cy="1543050"/>
          </a:xfrm>
          <a:prstGeom prst="rect">
            <a:avLst/>
          </a:prstGeom>
        </p:spPr>
      </p:pic>
      <p:sp>
        <p:nvSpPr>
          <p:cNvPr id="8" name="Rectangle 7"/>
          <p:cNvSpPr/>
          <p:nvPr/>
        </p:nvSpPr>
        <p:spPr>
          <a:xfrm>
            <a:off x="1295823" y="4442490"/>
            <a:ext cx="1317361" cy="1569660"/>
          </a:xfrm>
          <a:prstGeom prst="rect">
            <a:avLst/>
          </a:prstGeom>
          <a:noFill/>
        </p:spPr>
        <p:txBody>
          <a:bodyPr wrap="square" lIns="91440" tIns="45720" rIns="91440" bIns="45720">
            <a:spAutoFit/>
          </a:bodyPr>
          <a:lstStyle/>
          <a:p>
            <a:pPr algn="ctr"/>
            <a:r>
              <a:rPr lang="en-US" sz="9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a:t>
            </a:r>
            <a:endPar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Rectangle 9"/>
          <p:cNvSpPr/>
          <p:nvPr/>
        </p:nvSpPr>
        <p:spPr>
          <a:xfrm>
            <a:off x="6665381" y="4463445"/>
            <a:ext cx="875561" cy="1569660"/>
          </a:xfrm>
          <a:prstGeom prst="rect">
            <a:avLst/>
          </a:prstGeom>
          <a:noFill/>
        </p:spPr>
        <p:txBody>
          <a:bodyPr wrap="none" lIns="91440" tIns="45720" rIns="91440" bIns="45720">
            <a:spAutoFit/>
          </a:bodyPr>
          <a:lstStyle/>
          <a:p>
            <a:pPr algn="ctr"/>
            <a:r>
              <a:rPr lang="en-US" sz="9600" b="1" cap="none" spc="0" dirty="0" smtClean="0">
                <a:ln w="22225">
                  <a:solidFill>
                    <a:schemeClr val="accent2"/>
                  </a:solidFill>
                  <a:prstDash val="solid"/>
                </a:ln>
                <a:solidFill>
                  <a:schemeClr val="accent2">
                    <a:lumMod val="40000"/>
                    <a:lumOff val="60000"/>
                  </a:schemeClr>
                </a:solidFill>
                <a:effectLst/>
              </a:rPr>
              <a:t>B</a:t>
            </a:r>
            <a:endParaRPr lang="en-US" sz="9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419084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620485" y="1066800"/>
                <a:ext cx="11103429" cy="7599324"/>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As we found out previously that the tasks often give us the information in different denominations i.e</a:t>
                </a:r>
                <a:r>
                  <a:rPr lang="en-GB" sz="2400" dirty="0"/>
                  <a:t>.</a:t>
                </a:r>
                <a:r>
                  <a:rPr lang="en-GB" sz="2400" dirty="0" smtClean="0"/>
                  <a:t> Metres and Millimetres.</a:t>
                </a:r>
              </a:p>
              <a:p>
                <a:endParaRPr lang="en-GB" sz="2400" dirty="0"/>
              </a:p>
              <a:p>
                <a:pPr marL="285750" indent="-285750">
                  <a:buFont typeface="Arial" panose="020B0604020202020204" pitchFamily="34" charset="0"/>
                  <a:buChar char="•"/>
                </a:pPr>
                <a:r>
                  <a:rPr lang="en-GB" sz="2400" dirty="0" smtClean="0"/>
                  <a:t>In this case we can solve the problem by changing the ‘work rates’ into fractions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Company A at a rate of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endParaRPr lang="en-GB" sz="2400" b="0" dirty="0" smtClean="0"/>
              </a:p>
              <a:p>
                <a:endParaRPr lang="en-GB" sz="2400" dirty="0" smtClean="0"/>
              </a:p>
              <a:p>
                <a:pPr marL="285750" indent="-285750">
                  <a:buFont typeface="Arial" panose="020B0604020202020204" pitchFamily="34" charset="0"/>
                  <a:buChar char="•"/>
                </a:pPr>
                <a:r>
                  <a:rPr lang="en-GB" sz="2400" dirty="0" smtClean="0"/>
                  <a:t>Company B at a rate of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7</m:t>
                        </m:r>
                      </m:den>
                    </m:f>
                  </m:oMath>
                </a14:m>
                <a:endParaRPr lang="en-GB" sz="2400" b="0" dirty="0" smtClean="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Next step is to add these two fractions together but they need to have a common denominator. The bottom numbers need to be to be the same!</a:t>
                </a:r>
              </a:p>
              <a:p>
                <a:endParaRPr lang="en-GB" sz="2400" dirty="0" smtClean="0"/>
              </a:p>
              <a:p>
                <a:r>
                  <a:rPr lang="en-GB" sz="3600" dirty="0" smtClean="0">
                    <a:solidFill>
                      <a:srgbClr val="FF0000"/>
                    </a:solidFill>
                  </a:rPr>
                  <a:t>How do we achieve this?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0" dirty="0" smtClean="0"/>
              </a:p>
              <a:p>
                <a:pPr marL="285750" indent="-285750">
                  <a:buFont typeface="Arial" panose="020B0604020202020204" pitchFamily="34" charset="0"/>
                  <a:buChar char="•"/>
                </a:pPr>
                <a:endParaRPr lang="en-GB" b="0" dirty="0" smtClean="0"/>
              </a:p>
              <a:p>
                <a:pPr marL="285750" indent="-285750">
                  <a:buFont typeface="Arial" panose="020B0604020202020204" pitchFamily="34" charset="0"/>
                  <a:buChar char="•"/>
                </a:pPr>
                <a:endParaRPr lang="en-GB" b="0"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mc:Choice>
        <mc:Fallback>
          <p:sp>
            <p:nvSpPr>
              <p:cNvPr id="4" name="TextBox 3"/>
              <p:cNvSpPr txBox="1">
                <a:spLocks noRot="1" noChangeAspect="1" noMove="1" noResize="1" noEditPoints="1" noAdjustHandles="1" noChangeArrowheads="1" noChangeShapeType="1" noTextEdit="1"/>
              </p:cNvSpPr>
              <p:nvPr/>
            </p:nvSpPr>
            <p:spPr>
              <a:xfrm>
                <a:off x="620485" y="1066800"/>
                <a:ext cx="11103429" cy="7599324"/>
              </a:xfrm>
              <a:prstGeom prst="rect">
                <a:avLst/>
              </a:prstGeom>
              <a:blipFill>
                <a:blip r:embed="rId2"/>
                <a:stretch>
                  <a:fillRect l="-1702" t="-642"/>
                </a:stretch>
              </a:blipFill>
            </p:spPr>
            <p:txBody>
              <a:bodyPr/>
              <a:lstStyle/>
              <a:p>
                <a:r>
                  <a:rPr lang="en-GB">
                    <a:noFill/>
                  </a:rPr>
                  <a:t> </a:t>
                </a:r>
              </a:p>
            </p:txBody>
          </p:sp>
        </mc:Fallback>
      </mc:AlternateContent>
    </p:spTree>
    <p:extLst>
      <p:ext uri="{BB962C8B-B14F-4D97-AF65-F5344CB8AC3E}">
        <p14:creationId xmlns:p14="http://schemas.microsoft.com/office/powerpoint/2010/main" val="1398419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p:cNvSpPr txBox="1"/>
              <p:nvPr/>
            </p:nvSpPr>
            <p:spPr>
              <a:xfrm>
                <a:off x="1230086" y="945997"/>
                <a:ext cx="9784080" cy="5912003"/>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One way is to change both of the bottom numbers into 84</a:t>
                </a:r>
                <a:r>
                  <a:rPr lang="en-GB" sz="2400" baseline="30000" dirty="0" smtClean="0"/>
                  <a:t>th</a:t>
                </a:r>
                <a:endParaRPr lang="en-GB" sz="2400" dirty="0" smtClean="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Company A =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84</m:t>
                        </m:r>
                      </m:den>
                    </m:f>
                  </m:oMath>
                </a14:m>
                <a:endParaRPr lang="en-GB" sz="2400" b="0" dirty="0" smtClean="0"/>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Company B =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12</m:t>
                        </m:r>
                      </m:num>
                      <m:den>
                        <m:r>
                          <a:rPr lang="en-GB" sz="2400" b="0" i="1" smtClean="0">
                            <a:latin typeface="Cambria Math" panose="02040503050406030204" pitchFamily="18" charset="0"/>
                          </a:rPr>
                          <m:t>84</m:t>
                        </m:r>
                      </m:den>
                    </m:f>
                  </m:oMath>
                </a14:m>
                <a:endParaRPr lang="en-GB" sz="2400" b="0" dirty="0" smtClean="0"/>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So in 1 hour both A + B will complete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84</m:t>
                        </m:r>
                      </m:den>
                    </m:f>
                    <m:r>
                      <a:rPr lang="en-GB" sz="2400" b="0" i="1" smtClean="0">
                        <a:latin typeface="Cambria Math" panose="02040503050406030204" pitchFamily="18" charset="0"/>
                      </a:rPr>
                      <m:t>  +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12</m:t>
                        </m:r>
                      </m:num>
                      <m:den>
                        <m:r>
                          <a:rPr lang="en-GB" sz="2400" b="0" i="1" smtClean="0">
                            <a:latin typeface="Cambria Math" panose="02040503050406030204" pitchFamily="18" charset="0"/>
                          </a:rPr>
                          <m:t>84</m:t>
                        </m:r>
                      </m:den>
                    </m:f>
                  </m:oMath>
                </a14:m>
                <a:r>
                  <a:rPr lang="en-GB" sz="2400" b="0" dirty="0" smtClean="0"/>
                  <a:t>   =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19</m:t>
                        </m:r>
                      </m:num>
                      <m:den>
                        <m:r>
                          <a:rPr lang="en-GB" sz="2400" b="0" i="1" smtClean="0">
                            <a:latin typeface="Cambria Math" panose="02040503050406030204" pitchFamily="18" charset="0"/>
                          </a:rPr>
                          <m:t>84</m:t>
                        </m:r>
                      </m:den>
                    </m:f>
                  </m:oMath>
                </a14:m>
                <a:endParaRPr lang="en-GB" sz="2400" b="0" dirty="0" smtClean="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b="0" dirty="0" smtClean="0"/>
                  <a:t>The next step is to divide 84 by 19</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b="0" dirty="0" smtClean="0">
                    <a:solidFill>
                      <a:srgbClr val="FF0000"/>
                    </a:solidFill>
                  </a:rPr>
                  <a:t>Answer </a:t>
                </a:r>
                <a:r>
                  <a:rPr lang="en-GB" sz="2400" dirty="0"/>
                  <a:t>=</a:t>
                </a:r>
                <a:r>
                  <a:rPr lang="en-GB" sz="2400" b="0" dirty="0" smtClean="0"/>
                  <a:t> 84 ÷ 19 = 4.42 hours for both companies to complete the work.</a:t>
                </a:r>
              </a:p>
              <a:p>
                <a:pPr marL="285750" indent="-285750">
                  <a:buFont typeface="Arial" panose="020B0604020202020204" pitchFamily="34" charset="0"/>
                  <a:buChar char="•"/>
                </a:pPr>
                <a:endParaRPr lang="en-GB" b="0" dirty="0" smtClean="0"/>
              </a:p>
              <a:p>
                <a:pPr marL="285750" indent="-285750">
                  <a:buFont typeface="Arial" panose="020B0604020202020204" pitchFamily="34" charset="0"/>
                  <a:buChar char="•"/>
                </a:pPr>
                <a:endParaRPr lang="en-GB" dirty="0"/>
              </a:p>
            </p:txBody>
          </p:sp>
        </mc:Choice>
        <mc:Fallback>
          <p:sp>
            <p:nvSpPr>
              <p:cNvPr id="3" name="TextBox 2"/>
              <p:cNvSpPr txBox="1">
                <a:spLocks noRot="1" noChangeAspect="1" noMove="1" noResize="1" noEditPoints="1" noAdjustHandles="1" noChangeArrowheads="1" noChangeShapeType="1" noTextEdit="1"/>
              </p:cNvSpPr>
              <p:nvPr/>
            </p:nvSpPr>
            <p:spPr>
              <a:xfrm>
                <a:off x="1230086" y="945997"/>
                <a:ext cx="9784080" cy="5912003"/>
              </a:xfrm>
              <a:prstGeom prst="rect">
                <a:avLst/>
              </a:prstGeom>
              <a:blipFill>
                <a:blip r:embed="rId2"/>
                <a:stretch>
                  <a:fillRect l="-872" t="-825"/>
                </a:stretch>
              </a:blipFill>
            </p:spPr>
            <p:txBody>
              <a:bodyPr/>
              <a:lstStyle/>
              <a:p>
                <a:r>
                  <a:rPr lang="en-GB">
                    <a:noFill/>
                  </a:rPr>
                  <a:t> </a:t>
                </a:r>
              </a:p>
            </p:txBody>
          </p:sp>
        </mc:Fallback>
      </mc:AlternateContent>
    </p:spTree>
    <p:extLst>
      <p:ext uri="{BB962C8B-B14F-4D97-AF65-F5344CB8AC3E}">
        <p14:creationId xmlns:p14="http://schemas.microsoft.com/office/powerpoint/2010/main" val="2449576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 (e)</a:t>
            </a:r>
            <a:endParaRPr lang="en-GB" dirty="0"/>
          </a:p>
        </p:txBody>
      </p:sp>
      <p:sp>
        <p:nvSpPr>
          <p:cNvPr id="3" name="Content Placeholder 2"/>
          <p:cNvSpPr>
            <a:spLocks noGrp="1"/>
          </p:cNvSpPr>
          <p:nvPr>
            <p:ph idx="1"/>
          </p:nvPr>
        </p:nvSpPr>
        <p:spPr/>
        <p:txBody>
          <a:bodyPr/>
          <a:lstStyle/>
          <a:p>
            <a:pPr marL="0" lvl="0" indent="0">
              <a:buNone/>
            </a:pPr>
            <a:r>
              <a:rPr lang="en-GB" dirty="0"/>
              <a:t>Using details in Figure 1 and 2, calculate:</a:t>
            </a:r>
          </a:p>
          <a:p>
            <a:pPr marL="457200" lvl="1" indent="0">
              <a:buNone/>
            </a:pPr>
            <a:r>
              <a:rPr lang="en-GB" sz="2800" dirty="0" smtClean="0"/>
              <a:t>(</a:t>
            </a:r>
            <a:r>
              <a:rPr lang="en-GB" sz="2800" dirty="0" err="1" smtClean="0"/>
              <a:t>i</a:t>
            </a:r>
            <a:r>
              <a:rPr lang="en-GB" sz="2800" dirty="0" smtClean="0"/>
              <a:t>)	area </a:t>
            </a:r>
            <a:r>
              <a:rPr lang="en-GB" sz="2800" dirty="0"/>
              <a:t>of the roof required for tiling</a:t>
            </a:r>
          </a:p>
          <a:p>
            <a:pPr marL="457200" lvl="1" indent="0">
              <a:buNone/>
            </a:pPr>
            <a:endParaRPr lang="en-GB" sz="2000" dirty="0" smtClean="0"/>
          </a:p>
          <a:p>
            <a:pPr marL="457200" lvl="1" indent="0">
              <a:buNone/>
            </a:pPr>
            <a:endParaRPr lang="en-GB" sz="2000" dirty="0"/>
          </a:p>
          <a:p>
            <a:pPr marL="0" indent="0">
              <a:buNone/>
            </a:pPr>
            <a:endParaRPr lang="en-GB" dirty="0"/>
          </a:p>
        </p:txBody>
      </p:sp>
      <p:pic>
        <p:nvPicPr>
          <p:cNvPr id="5" name="Picture 4"/>
          <p:cNvPicPr>
            <a:picLocks noChangeAspect="1"/>
          </p:cNvPicPr>
          <p:nvPr/>
        </p:nvPicPr>
        <p:blipFill>
          <a:blip r:embed="rId3"/>
          <a:stretch>
            <a:fillRect/>
          </a:stretch>
        </p:blipFill>
        <p:spPr>
          <a:xfrm>
            <a:off x="6845717" y="3976688"/>
            <a:ext cx="4371975" cy="1905000"/>
          </a:xfrm>
          <a:prstGeom prst="rect">
            <a:avLst/>
          </a:prstGeom>
        </p:spPr>
      </p:pic>
      <p:sp>
        <p:nvSpPr>
          <p:cNvPr id="4" name="TextBox 3"/>
          <p:cNvSpPr txBox="1"/>
          <p:nvPr/>
        </p:nvSpPr>
        <p:spPr>
          <a:xfrm>
            <a:off x="1113999" y="3976688"/>
            <a:ext cx="5455920" cy="1231106"/>
          </a:xfrm>
          <a:prstGeom prst="rect">
            <a:avLst/>
          </a:prstGeom>
          <a:noFill/>
        </p:spPr>
        <p:txBody>
          <a:bodyPr wrap="square" rtlCol="0">
            <a:spAutoFit/>
          </a:bodyPr>
          <a:lstStyle/>
          <a:p>
            <a:r>
              <a:rPr lang="en-GB" sz="2000" b="1" u="sng" dirty="0" smtClean="0">
                <a:solidFill>
                  <a:srgbClr val="FF0000"/>
                </a:solidFill>
              </a:rPr>
              <a:t>Information from Scenario/Slide 2</a:t>
            </a:r>
          </a:p>
          <a:p>
            <a:pPr marL="285750" indent="-285750">
              <a:buFont typeface="Arial" panose="020B0604020202020204" pitchFamily="34" charset="0"/>
              <a:buChar char="•"/>
            </a:pPr>
            <a:r>
              <a:rPr lang="en-GB" dirty="0" smtClean="0">
                <a:solidFill>
                  <a:srgbClr val="FF0000"/>
                </a:solidFill>
              </a:rPr>
              <a:t>The </a:t>
            </a:r>
            <a:r>
              <a:rPr lang="en-GB" dirty="0">
                <a:solidFill>
                  <a:srgbClr val="FF0000"/>
                </a:solidFill>
              </a:rPr>
              <a:t>land is in the form of a </a:t>
            </a:r>
            <a:r>
              <a:rPr lang="en-GB" dirty="0" smtClean="0">
                <a:solidFill>
                  <a:srgbClr val="FF0000"/>
                </a:solidFill>
              </a:rPr>
              <a:t>trapezium. The </a:t>
            </a:r>
            <a:r>
              <a:rPr lang="en-GB" dirty="0">
                <a:solidFill>
                  <a:srgbClr val="FF0000"/>
                </a:solidFill>
              </a:rPr>
              <a:t>footprint of the house to be constructed is 10 m x 8 m. The house will be constructed with a pitched roof.</a:t>
            </a:r>
          </a:p>
        </p:txBody>
      </p:sp>
    </p:spTree>
    <p:extLst>
      <p:ext uri="{BB962C8B-B14F-4D97-AF65-F5344CB8AC3E}">
        <p14:creationId xmlns:p14="http://schemas.microsoft.com/office/powerpoint/2010/main" val="2752609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5393" y="1024592"/>
            <a:ext cx="6333176" cy="5157788"/>
          </a:xfrm>
          <a:prstGeom prst="rect">
            <a:avLst/>
          </a:prstGeom>
        </p:spPr>
      </p:pic>
      <p:sp>
        <p:nvSpPr>
          <p:cNvPr id="7" name="TextBox 6"/>
          <p:cNvSpPr txBox="1"/>
          <p:nvPr/>
        </p:nvSpPr>
        <p:spPr>
          <a:xfrm>
            <a:off x="2701516" y="3234154"/>
            <a:ext cx="740797" cy="369332"/>
          </a:xfrm>
          <a:prstGeom prst="rect">
            <a:avLst/>
          </a:prstGeom>
          <a:noFill/>
        </p:spPr>
        <p:txBody>
          <a:bodyPr wrap="square" rtlCol="0">
            <a:spAutoFit/>
          </a:bodyPr>
          <a:lstStyle/>
          <a:p>
            <a:r>
              <a:rPr lang="en-GB" dirty="0" smtClean="0">
                <a:solidFill>
                  <a:schemeClr val="bg1"/>
                </a:solidFill>
              </a:rPr>
              <a:t>10m</a:t>
            </a:r>
            <a:endParaRPr lang="en-GB" dirty="0">
              <a:solidFill>
                <a:schemeClr val="bg1"/>
              </a:solidFill>
            </a:endParaRPr>
          </a:p>
        </p:txBody>
      </p:sp>
      <p:sp>
        <p:nvSpPr>
          <p:cNvPr id="8" name="Up-Down Arrow 7"/>
          <p:cNvSpPr/>
          <p:nvPr/>
        </p:nvSpPr>
        <p:spPr>
          <a:xfrm>
            <a:off x="7505265" y="2003606"/>
            <a:ext cx="223520" cy="1230547"/>
          </a:xfrm>
          <a:prstGeom prst="upDownArrow">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0" name="Straight Connector 9"/>
          <p:cNvCxnSpPr/>
          <p:nvPr/>
        </p:nvCxnSpPr>
        <p:spPr>
          <a:xfrm>
            <a:off x="6289482" y="2000129"/>
            <a:ext cx="1327543"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7568569" y="3234153"/>
            <a:ext cx="160216" cy="3096"/>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a:endCxn id="5" idx="3"/>
          </p:cNvCxnSpPr>
          <p:nvPr/>
        </p:nvCxnSpPr>
        <p:spPr>
          <a:xfrm>
            <a:off x="7568569" y="3237249"/>
            <a:ext cx="0" cy="366237"/>
          </a:xfrm>
          <a:prstGeom prst="line">
            <a:avLst/>
          </a:prstGeom>
        </p:spPr>
        <p:style>
          <a:lnRef idx="1">
            <a:schemeClr val="dk1"/>
          </a:lnRef>
          <a:fillRef idx="0">
            <a:schemeClr val="dk1"/>
          </a:fillRef>
          <a:effectRef idx="0">
            <a:schemeClr val="dk1"/>
          </a:effectRef>
          <a:fontRef idx="minor">
            <a:schemeClr val="tx1"/>
          </a:fontRef>
        </p:style>
      </p:cxnSp>
      <p:pic>
        <p:nvPicPr>
          <p:cNvPr id="38" name="Picture 37"/>
          <p:cNvPicPr>
            <a:picLocks noChangeAspect="1"/>
          </p:cNvPicPr>
          <p:nvPr/>
        </p:nvPicPr>
        <p:blipFill>
          <a:blip r:embed="rId4"/>
          <a:stretch>
            <a:fillRect/>
          </a:stretch>
        </p:blipFill>
        <p:spPr>
          <a:xfrm rot="4188038">
            <a:off x="6271665" y="2548605"/>
            <a:ext cx="248919" cy="2510239"/>
          </a:xfrm>
          <a:prstGeom prst="rect">
            <a:avLst/>
          </a:prstGeom>
        </p:spPr>
      </p:pic>
      <p:sp>
        <p:nvSpPr>
          <p:cNvPr id="44" name="TextBox 43"/>
          <p:cNvSpPr txBox="1"/>
          <p:nvPr/>
        </p:nvSpPr>
        <p:spPr>
          <a:xfrm>
            <a:off x="6233823" y="3603486"/>
            <a:ext cx="524786" cy="369332"/>
          </a:xfrm>
          <a:prstGeom prst="rect">
            <a:avLst/>
          </a:prstGeom>
          <a:noFill/>
        </p:spPr>
        <p:txBody>
          <a:bodyPr wrap="square" rtlCol="0">
            <a:spAutoFit/>
          </a:bodyPr>
          <a:lstStyle/>
          <a:p>
            <a:r>
              <a:rPr lang="en-GB" dirty="0" smtClean="0">
                <a:solidFill>
                  <a:schemeClr val="bg1"/>
                </a:solidFill>
              </a:rPr>
              <a:t>8m</a:t>
            </a:r>
            <a:endParaRPr lang="en-GB" dirty="0">
              <a:solidFill>
                <a:schemeClr val="bg1"/>
              </a:solidFill>
            </a:endParaRPr>
          </a:p>
        </p:txBody>
      </p:sp>
      <p:sp>
        <p:nvSpPr>
          <p:cNvPr id="50" name="TextBox 49"/>
          <p:cNvSpPr txBox="1"/>
          <p:nvPr/>
        </p:nvSpPr>
        <p:spPr>
          <a:xfrm>
            <a:off x="7275443" y="2274073"/>
            <a:ext cx="739472" cy="369332"/>
          </a:xfrm>
          <a:prstGeom prst="rect">
            <a:avLst/>
          </a:prstGeom>
          <a:noFill/>
        </p:spPr>
        <p:txBody>
          <a:bodyPr wrap="square" rtlCol="0">
            <a:spAutoFit/>
          </a:bodyPr>
          <a:lstStyle/>
          <a:p>
            <a:r>
              <a:rPr lang="en-GB" dirty="0" smtClean="0">
                <a:solidFill>
                  <a:schemeClr val="bg1"/>
                </a:solidFill>
              </a:rPr>
              <a:t>3</a:t>
            </a:r>
            <a:r>
              <a:rPr lang="en-GB" dirty="0" smtClean="0"/>
              <a:t>3m</a:t>
            </a:r>
            <a:endParaRPr lang="en-GB" dirty="0"/>
          </a:p>
        </p:txBody>
      </p:sp>
      <p:sp>
        <p:nvSpPr>
          <p:cNvPr id="51" name="TextBox 50"/>
          <p:cNvSpPr txBox="1"/>
          <p:nvPr/>
        </p:nvSpPr>
        <p:spPr>
          <a:xfrm>
            <a:off x="3895342" y="2258684"/>
            <a:ext cx="557388" cy="769441"/>
          </a:xfrm>
          <a:prstGeom prst="rect">
            <a:avLst/>
          </a:prstGeom>
          <a:noFill/>
        </p:spPr>
        <p:txBody>
          <a:bodyPr wrap="square" rtlCol="0">
            <a:spAutoFit/>
          </a:bodyPr>
          <a:lstStyle/>
          <a:p>
            <a:r>
              <a:rPr lang="en-GB" sz="4400" dirty="0" smtClean="0">
                <a:solidFill>
                  <a:schemeClr val="bg1"/>
                </a:solidFill>
              </a:rPr>
              <a:t>?</a:t>
            </a:r>
            <a:endParaRPr lang="en-GB" sz="4400" dirty="0">
              <a:solidFill>
                <a:schemeClr val="bg1"/>
              </a:solidFill>
            </a:endParaRPr>
          </a:p>
        </p:txBody>
      </p:sp>
      <p:sp>
        <p:nvSpPr>
          <p:cNvPr id="52" name="TextBox 51"/>
          <p:cNvSpPr txBox="1"/>
          <p:nvPr/>
        </p:nvSpPr>
        <p:spPr>
          <a:xfrm>
            <a:off x="1235394" y="371061"/>
            <a:ext cx="5390694" cy="369332"/>
          </a:xfrm>
          <a:prstGeom prst="rect">
            <a:avLst/>
          </a:prstGeom>
          <a:noFill/>
          <a:ln>
            <a:solidFill>
              <a:schemeClr val="tx1"/>
            </a:solidFill>
          </a:ln>
        </p:spPr>
        <p:txBody>
          <a:bodyPr wrap="square" rtlCol="0">
            <a:spAutoFit/>
          </a:bodyPr>
          <a:lstStyle/>
          <a:p>
            <a:r>
              <a:rPr lang="en-GB" dirty="0" smtClean="0"/>
              <a:t>This picture shows the dimensions previously provided.</a:t>
            </a:r>
            <a:endParaRPr lang="en-GB" dirty="0"/>
          </a:p>
        </p:txBody>
      </p:sp>
      <p:sp>
        <p:nvSpPr>
          <p:cNvPr id="53" name="TextBox 52"/>
          <p:cNvSpPr txBox="1"/>
          <p:nvPr/>
        </p:nvSpPr>
        <p:spPr>
          <a:xfrm>
            <a:off x="8269357" y="1298713"/>
            <a:ext cx="3193773" cy="1938992"/>
          </a:xfrm>
          <a:prstGeom prst="rect">
            <a:avLst/>
          </a:prstGeom>
          <a:noFill/>
          <a:ln>
            <a:solidFill>
              <a:schemeClr val="tx1"/>
            </a:solidFill>
          </a:ln>
        </p:spPr>
        <p:txBody>
          <a:bodyPr wrap="square" rtlCol="0">
            <a:spAutoFit/>
          </a:bodyPr>
          <a:lstStyle/>
          <a:p>
            <a:r>
              <a:rPr lang="en-GB" sz="2400" dirty="0" smtClean="0"/>
              <a:t>Task 1 e) asks us to work out the surface area of the roof.</a:t>
            </a:r>
          </a:p>
          <a:p>
            <a:pPr marL="285750" indent="-285750">
              <a:buFont typeface="Arial" panose="020B0604020202020204" pitchFamily="34" charset="0"/>
              <a:buChar char="•"/>
            </a:pPr>
            <a:r>
              <a:rPr lang="en-GB" sz="2400" dirty="0" smtClean="0"/>
              <a:t>What would you do to work out this area?</a:t>
            </a:r>
            <a:endParaRPr lang="en-GB" sz="2400" dirty="0"/>
          </a:p>
        </p:txBody>
      </p:sp>
    </p:spTree>
    <p:extLst>
      <p:ext uri="{BB962C8B-B14F-4D97-AF65-F5344CB8AC3E}">
        <p14:creationId xmlns:p14="http://schemas.microsoft.com/office/powerpoint/2010/main" val="1587944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t>Scenario</a:t>
            </a:r>
            <a:endParaRPr lang="en-GB" sz="5400" dirty="0"/>
          </a:p>
        </p:txBody>
      </p:sp>
      <p:sp>
        <p:nvSpPr>
          <p:cNvPr id="3" name="Content Placeholder 2"/>
          <p:cNvSpPr>
            <a:spLocks noGrp="1"/>
          </p:cNvSpPr>
          <p:nvPr>
            <p:ph idx="1"/>
          </p:nvPr>
        </p:nvSpPr>
        <p:spPr>
          <a:xfrm>
            <a:off x="838200" y="1844626"/>
            <a:ext cx="10515600" cy="4351338"/>
          </a:xfrm>
        </p:spPr>
        <p:txBody>
          <a:bodyPr>
            <a:normAutofit lnSpcReduction="10000"/>
          </a:bodyPr>
          <a:lstStyle/>
          <a:p>
            <a:r>
              <a:rPr lang="en-GB" dirty="0"/>
              <a:t>You are working as a trainee quantity surveyor for a local construction company who have been commissioned to design and build a house. </a:t>
            </a:r>
          </a:p>
          <a:p>
            <a:r>
              <a:rPr lang="en-GB" dirty="0"/>
              <a:t>The land is in the form of a trapezium as shown in Figure 1. The footprint of the house to be constructed is 10 m x 8 m. The house will be constructed with a pitched </a:t>
            </a:r>
            <a:r>
              <a:rPr lang="en-GB" dirty="0" smtClean="0"/>
              <a:t>roof.</a:t>
            </a:r>
          </a:p>
          <a:p>
            <a:r>
              <a:rPr lang="en-GB" dirty="0" smtClean="0"/>
              <a:t>You </a:t>
            </a:r>
            <a:r>
              <a:rPr lang="en-GB" dirty="0"/>
              <a:t>will deal with all the matters relating to the project where application of mathematical knowledge is required. This would include calculations of areas and volumes, plotting graphs and using algebraic and graphical methods to solve problems. </a:t>
            </a:r>
          </a:p>
          <a:p>
            <a:r>
              <a:rPr lang="en-GB" dirty="0"/>
              <a:t>Before construction work starts, you will carry out calculations to ensure that the materials used are of appropriate strength. </a:t>
            </a:r>
          </a:p>
        </p:txBody>
      </p:sp>
    </p:spTree>
    <p:extLst>
      <p:ext uri="{BB962C8B-B14F-4D97-AF65-F5344CB8AC3E}">
        <p14:creationId xmlns:p14="http://schemas.microsoft.com/office/powerpoint/2010/main" val="3489004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63409" y="1362324"/>
            <a:ext cx="3061252" cy="1867364"/>
          </a:xfrm>
          <a:prstGeom prst="rect">
            <a:avLst/>
          </a:prstGeom>
        </p:spPr>
      </p:pic>
      <p:sp>
        <p:nvSpPr>
          <p:cNvPr id="3" name="TextBox 2"/>
          <p:cNvSpPr txBox="1"/>
          <p:nvPr/>
        </p:nvSpPr>
        <p:spPr>
          <a:xfrm>
            <a:off x="1219200" y="609600"/>
            <a:ext cx="6467061" cy="707886"/>
          </a:xfrm>
          <a:prstGeom prst="rect">
            <a:avLst/>
          </a:prstGeom>
          <a:noFill/>
        </p:spPr>
        <p:txBody>
          <a:bodyPr wrap="square" rtlCol="0">
            <a:spAutoFit/>
          </a:bodyPr>
          <a:lstStyle/>
          <a:p>
            <a:r>
              <a:rPr lang="en-GB" sz="2000" dirty="0" smtClean="0"/>
              <a:t>Think of the gable end as being made up of two triangles to help us find the hypotenuse C</a:t>
            </a:r>
            <a:endParaRPr lang="en-GB" sz="2000" dirty="0"/>
          </a:p>
        </p:txBody>
      </p:sp>
      <p:sp>
        <p:nvSpPr>
          <p:cNvPr id="6" name="Right Triangle 5"/>
          <p:cNvSpPr/>
          <p:nvPr/>
        </p:nvSpPr>
        <p:spPr>
          <a:xfrm>
            <a:off x="3982277" y="1361131"/>
            <a:ext cx="1921565" cy="1868557"/>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Right Triangle 6"/>
          <p:cNvSpPr/>
          <p:nvPr/>
        </p:nvSpPr>
        <p:spPr>
          <a:xfrm flipH="1">
            <a:off x="2060712" y="1361131"/>
            <a:ext cx="1921565" cy="1868557"/>
          </a:xfrm>
          <a:prstGeom prst="rtTriangle">
            <a:avLst/>
          </a:prstGeom>
          <a:solidFill>
            <a:schemeClr val="accent4">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1219200" y="4537811"/>
                <a:ext cx="6029739" cy="1292662"/>
              </a:xfrm>
              <a:prstGeom prst="rect">
                <a:avLst/>
              </a:prstGeom>
              <a:noFill/>
            </p:spPr>
            <p:txBody>
              <a:bodyPr wrap="square" rtlCol="0">
                <a:spAutoFit/>
              </a:bodyPr>
              <a:lstStyle/>
              <a:p>
                <a:r>
                  <a:rPr lang="en-GB" sz="2000" dirty="0" smtClean="0"/>
                  <a:t>We will apply Pythagoras Theorem c =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𝑎</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𝑏</m:t>
                        </m:r>
                      </m:e>
                      <m:sup>
                        <m:r>
                          <a:rPr lang="en-GB" sz="2000" b="0" i="1" smtClean="0">
                            <a:latin typeface="Cambria Math" panose="02040503050406030204" pitchFamily="18" charset="0"/>
                          </a:rPr>
                          <m:t>2</m:t>
                        </m:r>
                      </m:sup>
                    </m:sSup>
                  </m:oMath>
                </a14:m>
                <a:endParaRPr lang="en-GB" sz="2000" b="0" dirty="0" smtClean="0"/>
              </a:p>
              <a:p>
                <a:endParaRPr lang="en-GB" sz="2000" b="0" dirty="0" smtClean="0"/>
              </a:p>
              <a:p>
                <a:pPr marL="285750" indent="-285750">
                  <a:buFont typeface="Arial" panose="020B0604020202020204" pitchFamily="34" charset="0"/>
                  <a:buChar char="•"/>
                </a:pPr>
                <a:r>
                  <a:rPr lang="en-GB" sz="2000" dirty="0" smtClean="0"/>
                  <a:t>Can you work out C?</a:t>
                </a:r>
                <a:endParaRPr lang="en-GB" sz="2000" b="0" dirty="0" smtClean="0"/>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219200" y="4537811"/>
                <a:ext cx="6029739" cy="1292662"/>
              </a:xfrm>
              <a:prstGeom prst="rect">
                <a:avLst/>
              </a:prstGeom>
              <a:blipFill rotWithShape="0">
                <a:blip r:embed="rId3"/>
                <a:stretch>
                  <a:fillRect l="-1011" t="-2358"/>
                </a:stretch>
              </a:blipFill>
            </p:spPr>
            <p:txBody>
              <a:bodyPr/>
              <a:lstStyle/>
              <a:p>
                <a:r>
                  <a:rPr lang="en-GB">
                    <a:noFill/>
                  </a:rPr>
                  <a:t> </a:t>
                </a:r>
              </a:p>
            </p:txBody>
          </p:sp>
        </mc:Fallback>
      </mc:AlternateContent>
      <p:sp>
        <p:nvSpPr>
          <p:cNvPr id="9" name="TextBox 8"/>
          <p:cNvSpPr txBox="1"/>
          <p:nvPr/>
        </p:nvSpPr>
        <p:spPr>
          <a:xfrm>
            <a:off x="3644348" y="2146852"/>
            <a:ext cx="967409" cy="369332"/>
          </a:xfrm>
          <a:prstGeom prst="rect">
            <a:avLst/>
          </a:prstGeom>
          <a:noFill/>
        </p:spPr>
        <p:txBody>
          <a:bodyPr wrap="square" rtlCol="0">
            <a:spAutoFit/>
          </a:bodyPr>
          <a:lstStyle/>
          <a:p>
            <a:r>
              <a:rPr lang="en-GB" dirty="0" smtClean="0">
                <a:solidFill>
                  <a:schemeClr val="bg1"/>
                </a:solidFill>
              </a:rPr>
              <a:t>A = 3m</a:t>
            </a:r>
            <a:endParaRPr lang="en-GB" dirty="0">
              <a:solidFill>
                <a:schemeClr val="bg1"/>
              </a:solidFill>
            </a:endParaRPr>
          </a:p>
        </p:txBody>
      </p:sp>
      <p:sp>
        <p:nvSpPr>
          <p:cNvPr id="10" name="TextBox 9"/>
          <p:cNvSpPr txBox="1"/>
          <p:nvPr/>
        </p:nvSpPr>
        <p:spPr>
          <a:xfrm>
            <a:off x="4890052" y="2008138"/>
            <a:ext cx="2358887" cy="369332"/>
          </a:xfrm>
          <a:prstGeom prst="rect">
            <a:avLst/>
          </a:prstGeom>
          <a:noFill/>
        </p:spPr>
        <p:txBody>
          <a:bodyPr wrap="square" rtlCol="0">
            <a:spAutoFit/>
          </a:bodyPr>
          <a:lstStyle/>
          <a:p>
            <a:r>
              <a:rPr lang="en-GB" dirty="0" smtClean="0"/>
              <a:t>C the hypotenuse = ? </a:t>
            </a:r>
            <a:endParaRPr lang="en-GB" dirty="0"/>
          </a:p>
        </p:txBody>
      </p:sp>
      <p:sp>
        <p:nvSpPr>
          <p:cNvPr id="11" name="TextBox 10"/>
          <p:cNvSpPr txBox="1"/>
          <p:nvPr/>
        </p:nvSpPr>
        <p:spPr>
          <a:xfrm>
            <a:off x="4412969" y="2947550"/>
            <a:ext cx="993911" cy="369332"/>
          </a:xfrm>
          <a:prstGeom prst="rect">
            <a:avLst/>
          </a:prstGeom>
          <a:noFill/>
        </p:spPr>
        <p:txBody>
          <a:bodyPr wrap="square" rtlCol="0">
            <a:spAutoFit/>
          </a:bodyPr>
          <a:lstStyle/>
          <a:p>
            <a:r>
              <a:rPr lang="en-GB" dirty="0" smtClean="0"/>
              <a:t>B=4m</a:t>
            </a:r>
            <a:endParaRPr lang="en-GB" dirty="0"/>
          </a:p>
        </p:txBody>
      </p:sp>
      <p:cxnSp>
        <p:nvCxnSpPr>
          <p:cNvPr id="17" name="Straight Arrow Connector 16"/>
          <p:cNvCxnSpPr/>
          <p:nvPr/>
        </p:nvCxnSpPr>
        <p:spPr>
          <a:xfrm>
            <a:off x="2060712" y="3737113"/>
            <a:ext cx="383650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20278" y="3737113"/>
            <a:ext cx="2451652" cy="369332"/>
          </a:xfrm>
          <a:prstGeom prst="rect">
            <a:avLst/>
          </a:prstGeom>
          <a:noFill/>
        </p:spPr>
        <p:txBody>
          <a:bodyPr wrap="square" rtlCol="0">
            <a:spAutoFit/>
          </a:bodyPr>
          <a:lstStyle/>
          <a:p>
            <a:r>
              <a:rPr lang="en-GB" dirty="0" smtClean="0"/>
              <a:t>Roof span = 8m</a:t>
            </a:r>
            <a:endParaRPr lang="en-GB" dirty="0"/>
          </a:p>
        </p:txBody>
      </p:sp>
      <p:cxnSp>
        <p:nvCxnSpPr>
          <p:cNvPr id="22" name="Straight Arrow Connector 21"/>
          <p:cNvCxnSpPr/>
          <p:nvPr/>
        </p:nvCxnSpPr>
        <p:spPr>
          <a:xfrm flipH="1">
            <a:off x="5280989" y="2318718"/>
            <a:ext cx="284924" cy="24281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674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68234" y="132521"/>
            <a:ext cx="4885521" cy="2102954"/>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1351721" y="2235475"/>
                <a:ext cx="10071652" cy="4433393"/>
              </a:xfrm>
              <a:prstGeom prst="rect">
                <a:avLst/>
              </a:prstGeom>
              <a:noFill/>
            </p:spPr>
            <p:txBody>
              <a:bodyPr wrap="square" rtlCol="0">
                <a:spAutoFit/>
              </a:bodyPr>
              <a:lstStyle/>
              <a:p>
                <a:r>
                  <a:rPr lang="en-GB" sz="2000" dirty="0" smtClean="0"/>
                  <a:t>A = 3m, B = 4m, C = ?</a:t>
                </a:r>
              </a:p>
              <a:p>
                <a:endParaRPr lang="en-GB" sz="2000" dirty="0"/>
              </a:p>
              <a:p>
                <a:r>
                  <a:rPr lang="en-GB" sz="2000" dirty="0" smtClean="0"/>
                  <a:t>Applying Pythagoras </a:t>
                </a:r>
                <a:r>
                  <a:rPr lang="en-GB" sz="2000" dirty="0" err="1" smtClean="0"/>
                  <a:t>Theorum</a:t>
                </a:r>
                <a:r>
                  <a:rPr lang="en-GB" sz="2000" dirty="0" smtClean="0"/>
                  <a:t> = –</a:t>
                </a:r>
              </a:p>
              <a:p>
                <a:endParaRPr lang="en-GB" sz="2000" dirty="0"/>
              </a:p>
              <a:p>
                <a:r>
                  <a:rPr lang="en-GB" sz="2000" dirty="0" smtClean="0"/>
                  <a:t>C = A²+B²</a:t>
                </a:r>
              </a:p>
              <a:p>
                <a:r>
                  <a:rPr lang="en-GB" sz="2000" dirty="0"/>
                  <a:t> </a:t>
                </a:r>
                <a:r>
                  <a:rPr lang="en-GB" sz="2000" dirty="0" smtClean="0"/>
                  <a:t>  = (4)²+(3)²</a:t>
                </a:r>
              </a:p>
              <a:p>
                <a:r>
                  <a:rPr lang="en-GB" sz="2000" dirty="0"/>
                  <a:t> </a:t>
                </a:r>
                <a:r>
                  <a:rPr lang="en-GB" sz="2000" dirty="0" smtClean="0"/>
                  <a:t>     (C)² = 16 + 9</a:t>
                </a:r>
              </a:p>
              <a:p>
                <a:r>
                  <a:rPr lang="en-GB" sz="2000" dirty="0"/>
                  <a:t> </a:t>
                </a:r>
                <a:r>
                  <a:rPr lang="en-GB" sz="2000" dirty="0" smtClean="0"/>
                  <a:t>      C² = 25</a:t>
                </a:r>
              </a:p>
              <a:p>
                <a:r>
                  <a:rPr lang="en-GB" sz="2000" dirty="0"/>
                  <a:t> </a:t>
                </a:r>
                <a:r>
                  <a:rPr lang="en-GB" sz="2000" dirty="0" smtClean="0"/>
                  <a:t>      C = </a:t>
                </a:r>
                <a14:m>
                  <m:oMath xmlns:m="http://schemas.openxmlformats.org/officeDocument/2006/math">
                    <m:rad>
                      <m:radPr>
                        <m:degHide m:val="on"/>
                        <m:ctrlPr>
                          <a:rPr lang="en-GB" sz="2000" i="1" smtClean="0">
                            <a:latin typeface="Cambria Math" panose="02040503050406030204" pitchFamily="18" charset="0"/>
                          </a:rPr>
                        </m:ctrlPr>
                      </m:radPr>
                      <m:deg/>
                      <m:e>
                        <m:r>
                          <a:rPr lang="en-GB" sz="2000" b="0" i="1" smtClean="0">
                            <a:latin typeface="Cambria Math" panose="02040503050406030204" pitchFamily="18" charset="0"/>
                          </a:rPr>
                          <m:t>25</m:t>
                        </m:r>
                      </m:e>
                    </m:rad>
                  </m:oMath>
                </a14:m>
                <a:endParaRPr lang="en-GB" sz="2000" dirty="0" smtClean="0"/>
              </a:p>
              <a:p>
                <a:r>
                  <a:rPr lang="en-GB" sz="2000" b="0" dirty="0" smtClean="0"/>
                  <a:t>       C = 5</a:t>
                </a:r>
              </a:p>
              <a:p>
                <a:endParaRPr lang="en-GB" sz="2000" b="0" dirty="0" smtClean="0"/>
              </a:p>
              <a:p>
                <a:r>
                  <a:rPr lang="en-GB" sz="2400" b="1" dirty="0" smtClean="0"/>
                  <a:t>What is the total area of the Roof to be tiled?</a:t>
                </a:r>
              </a:p>
              <a:p>
                <a:endParaRPr lang="en-GB" dirty="0" smtClean="0"/>
              </a:p>
              <a:p>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1351721" y="2235475"/>
                <a:ext cx="10071652" cy="4433393"/>
              </a:xfrm>
              <a:prstGeom prst="rect">
                <a:avLst/>
              </a:prstGeom>
              <a:blipFill rotWithShape="0">
                <a:blip r:embed="rId3"/>
                <a:stretch>
                  <a:fillRect l="-969" t="-825"/>
                </a:stretch>
              </a:blipFill>
            </p:spPr>
            <p:txBody>
              <a:bodyPr/>
              <a:lstStyle/>
              <a:p>
                <a:r>
                  <a:rPr lang="en-GB">
                    <a:noFill/>
                  </a:rPr>
                  <a:t> </a:t>
                </a:r>
              </a:p>
            </p:txBody>
          </p:sp>
        </mc:Fallback>
      </mc:AlternateContent>
    </p:spTree>
    <p:extLst>
      <p:ext uri="{BB962C8B-B14F-4D97-AF65-F5344CB8AC3E}">
        <p14:creationId xmlns:p14="http://schemas.microsoft.com/office/powerpoint/2010/main" val="213499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24086" y="1593163"/>
            <a:ext cx="8085949" cy="3893235"/>
          </a:xfrm>
          <a:prstGeom prst="rect">
            <a:avLst/>
          </a:prstGeom>
        </p:spPr>
      </p:pic>
      <p:sp>
        <p:nvSpPr>
          <p:cNvPr id="2" name="TextBox 1"/>
          <p:cNvSpPr txBox="1"/>
          <p:nvPr/>
        </p:nvSpPr>
        <p:spPr>
          <a:xfrm>
            <a:off x="899255" y="681540"/>
            <a:ext cx="10177670" cy="1384995"/>
          </a:xfrm>
          <a:prstGeom prst="rect">
            <a:avLst/>
          </a:prstGeom>
          <a:noFill/>
        </p:spPr>
        <p:txBody>
          <a:bodyPr wrap="square" rtlCol="0">
            <a:spAutoFit/>
          </a:bodyPr>
          <a:lstStyle/>
          <a:p>
            <a:r>
              <a:rPr lang="en-GB" sz="2800" dirty="0" smtClean="0"/>
              <a:t>The area of the roof to be tiled = </a:t>
            </a:r>
          </a:p>
          <a:p>
            <a:endParaRPr lang="en-GB" sz="2800" dirty="0"/>
          </a:p>
          <a:p>
            <a:r>
              <a:rPr lang="en-GB" sz="2800" dirty="0" smtClean="0"/>
              <a:t>10m x 5m x 2 surfaces = </a:t>
            </a:r>
            <a:r>
              <a:rPr lang="en-GB" sz="2800" b="1" dirty="0" smtClean="0"/>
              <a:t>100m²</a:t>
            </a:r>
            <a:endParaRPr lang="en-GB" sz="2800" b="1" dirty="0"/>
          </a:p>
        </p:txBody>
      </p:sp>
    </p:spTree>
    <p:extLst>
      <p:ext uri="{BB962C8B-B14F-4D97-AF65-F5344CB8AC3E}">
        <p14:creationId xmlns:p14="http://schemas.microsoft.com/office/powerpoint/2010/main" val="3861998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5537" y="2521841"/>
            <a:ext cx="5908698" cy="4118445"/>
          </a:xfrm>
          <a:prstGeom prst="rect">
            <a:avLst/>
          </a:prstGeom>
        </p:spPr>
      </p:pic>
      <p:pic>
        <p:nvPicPr>
          <p:cNvPr id="3" name="Picture 2"/>
          <p:cNvPicPr>
            <a:picLocks noChangeAspect="1"/>
          </p:cNvPicPr>
          <p:nvPr/>
        </p:nvPicPr>
        <p:blipFill>
          <a:blip r:embed="rId3"/>
          <a:stretch>
            <a:fillRect/>
          </a:stretch>
        </p:blipFill>
        <p:spPr>
          <a:xfrm>
            <a:off x="5865537" y="766614"/>
            <a:ext cx="4961489" cy="2197561"/>
          </a:xfrm>
          <a:prstGeom prst="rect">
            <a:avLst/>
          </a:prstGeom>
        </p:spPr>
      </p:pic>
      <p:sp>
        <p:nvSpPr>
          <p:cNvPr id="4" name="AutoShape 2" descr="How to Build a Hip Roof: 15 Steps (with Pictures) - wikiHow"/>
          <p:cNvSpPr>
            <a:spLocks noChangeAspect="1" noChangeArrowheads="1"/>
          </p:cNvSpPr>
          <p:nvPr/>
        </p:nvSpPr>
        <p:spPr bwMode="auto">
          <a:xfrm>
            <a:off x="-348007" y="-67455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4"/>
          <a:stretch>
            <a:fillRect/>
          </a:stretch>
        </p:blipFill>
        <p:spPr>
          <a:xfrm>
            <a:off x="929929" y="766614"/>
            <a:ext cx="4935608" cy="3696942"/>
          </a:xfrm>
          <a:prstGeom prst="rect">
            <a:avLst/>
          </a:prstGeom>
        </p:spPr>
      </p:pic>
      <p:sp>
        <p:nvSpPr>
          <p:cNvPr id="6" name="TextBox 5"/>
          <p:cNvSpPr txBox="1"/>
          <p:nvPr/>
        </p:nvSpPr>
        <p:spPr>
          <a:xfrm>
            <a:off x="929929" y="4559220"/>
            <a:ext cx="4935608" cy="1477328"/>
          </a:xfrm>
          <a:prstGeom prst="rect">
            <a:avLst/>
          </a:prstGeom>
          <a:noFill/>
          <a:ln>
            <a:solidFill>
              <a:schemeClr val="tx1"/>
            </a:solidFill>
          </a:ln>
        </p:spPr>
        <p:txBody>
          <a:bodyPr wrap="square" rtlCol="0">
            <a:spAutoFit/>
          </a:bodyPr>
          <a:lstStyle/>
          <a:p>
            <a:endParaRPr lang="en-GB" dirty="0" smtClean="0">
              <a:hlinkClick r:id="rId5"/>
            </a:endParaRPr>
          </a:p>
          <a:p>
            <a:endParaRPr lang="en-GB" dirty="0">
              <a:hlinkClick r:id="rId5"/>
            </a:endParaRPr>
          </a:p>
          <a:p>
            <a:r>
              <a:rPr lang="en-GB" dirty="0" smtClean="0">
                <a:hlinkClick r:id="rId5"/>
              </a:rPr>
              <a:t>https</a:t>
            </a:r>
            <a:r>
              <a:rPr lang="en-GB" dirty="0">
                <a:hlinkClick r:id="rId5"/>
              </a:rPr>
              <a:t>://</a:t>
            </a:r>
            <a:r>
              <a:rPr lang="en-GB" dirty="0" smtClean="0">
                <a:hlinkClick r:id="rId5"/>
              </a:rPr>
              <a:t>www.youtube.com/watch?v=n0CrtpuWL4w</a:t>
            </a:r>
            <a:endParaRPr lang="en-GB" dirty="0" smtClean="0"/>
          </a:p>
          <a:p>
            <a:endParaRPr lang="en-GB" dirty="0"/>
          </a:p>
        </p:txBody>
      </p:sp>
    </p:spTree>
    <p:extLst>
      <p:ext uri="{BB962C8B-B14F-4D97-AF65-F5344CB8AC3E}">
        <p14:creationId xmlns:p14="http://schemas.microsoft.com/office/powerpoint/2010/main" val="364734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368747" y="1203914"/>
            <a:ext cx="4023024" cy="4023024"/>
          </a:xfrm>
          <a:prstGeom prst="rect">
            <a:avLst/>
          </a:prstGeom>
        </p:spPr>
      </p:pic>
      <p:sp>
        <p:nvSpPr>
          <p:cNvPr id="2" name="TextBox 1"/>
          <p:cNvSpPr txBox="1"/>
          <p:nvPr/>
        </p:nvSpPr>
        <p:spPr>
          <a:xfrm>
            <a:off x="726503" y="552805"/>
            <a:ext cx="10005391" cy="2339102"/>
          </a:xfrm>
          <a:prstGeom prst="rect">
            <a:avLst/>
          </a:prstGeom>
          <a:noFill/>
        </p:spPr>
        <p:txBody>
          <a:bodyPr wrap="square" rtlCol="0">
            <a:spAutoFit/>
          </a:bodyPr>
          <a:lstStyle/>
          <a:p>
            <a:r>
              <a:rPr lang="en-GB" sz="3200" dirty="0" smtClean="0"/>
              <a:t>Task 1 e) </a:t>
            </a:r>
            <a:r>
              <a:rPr lang="en-GB" sz="3200" dirty="0" smtClean="0"/>
              <a:t>ii  What </a:t>
            </a:r>
            <a:r>
              <a:rPr lang="en-GB" sz="3200" dirty="0" smtClean="0"/>
              <a:t>is the </a:t>
            </a:r>
            <a:r>
              <a:rPr lang="en-GB" sz="3200" dirty="0"/>
              <a:t>pitch of the roof (the angle the slope makes</a:t>
            </a:r>
            <a:r>
              <a:rPr lang="en-GB" sz="3200" dirty="0" smtClean="0"/>
              <a:t>)?</a:t>
            </a:r>
          </a:p>
          <a:p>
            <a:pPr marL="0" lvl="1"/>
            <a:endParaRPr lang="en-GB" sz="2800" dirty="0"/>
          </a:p>
          <a:p>
            <a:endParaRPr lang="en-GB" dirty="0" smtClean="0"/>
          </a:p>
          <a:p>
            <a:endParaRPr lang="en-GB" dirty="0"/>
          </a:p>
          <a:p>
            <a:endParaRPr lang="en-GB" dirty="0"/>
          </a:p>
        </p:txBody>
      </p:sp>
      <p:pic>
        <p:nvPicPr>
          <p:cNvPr id="5" name="Picture 4"/>
          <p:cNvPicPr>
            <a:picLocks noChangeAspect="1"/>
          </p:cNvPicPr>
          <p:nvPr/>
        </p:nvPicPr>
        <p:blipFill>
          <a:blip r:embed="rId3"/>
          <a:stretch>
            <a:fillRect/>
          </a:stretch>
        </p:blipFill>
        <p:spPr>
          <a:xfrm>
            <a:off x="885494" y="1633377"/>
            <a:ext cx="5313376" cy="2408536"/>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549964" y="3800201"/>
                <a:ext cx="10336696" cy="3354765"/>
              </a:xfrm>
              <a:prstGeom prst="rect">
                <a:avLst/>
              </a:prstGeom>
              <a:noFill/>
            </p:spPr>
            <p:txBody>
              <a:bodyPr wrap="square" rtlCol="0">
                <a:spAutoFit/>
              </a:bodyPr>
              <a:lstStyle/>
              <a:p>
                <a:endParaRPr lang="en-GB" sz="3600" b="1" u="sng" dirty="0" smtClean="0"/>
              </a:p>
              <a:p>
                <a:r>
                  <a:rPr lang="en-GB" sz="3600" b="1" u="sng" dirty="0" smtClean="0"/>
                  <a:t>Interior Angles</a:t>
                </a:r>
              </a:p>
              <a:p>
                <a:endParaRPr lang="en-GB" sz="2000" dirty="0"/>
              </a:p>
              <a:p>
                <a:r>
                  <a:rPr lang="en-GB" sz="2000" dirty="0" smtClean="0"/>
                  <a:t>Because it is a right angled triangle one of the angles will be a right angle. Which one?</a:t>
                </a:r>
              </a:p>
              <a:p>
                <a:endParaRPr lang="en-GB" sz="2000" dirty="0"/>
              </a:p>
              <a:p>
                <a:r>
                  <a:rPr lang="en-GB" sz="2000" dirty="0" smtClean="0"/>
                  <a:t>The sum of the interior angles will always add up to 180</a:t>
                </a:r>
                <a14:m>
                  <m:oMath xmlns:m="http://schemas.openxmlformats.org/officeDocument/2006/math">
                    <m:r>
                      <a:rPr lang="en-GB" sz="2000" i="1" smtClean="0">
                        <a:latin typeface="Cambria Math" panose="02040503050406030204" pitchFamily="18" charset="0"/>
                      </a:rPr>
                      <m:t>º</m:t>
                    </m:r>
                  </m:oMath>
                </a14:m>
                <a:endParaRPr lang="en-GB" sz="2000" dirty="0" smtClean="0"/>
              </a:p>
              <a:p>
                <a:r>
                  <a:rPr lang="en-GB" sz="2000" b="0" dirty="0" smtClean="0"/>
                  <a:t>In fact a 3:4:5 triangle is known as a Pythagorean triples triangle</a:t>
                </a:r>
              </a:p>
              <a:p>
                <a:endParaRPr lang="en-GB" sz="2000" b="0" dirty="0" smtClean="0"/>
              </a:p>
              <a:p>
                <a:endParaRPr lang="en-GB"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549964" y="3800201"/>
                <a:ext cx="10336696" cy="3354765"/>
              </a:xfrm>
              <a:prstGeom prst="rect">
                <a:avLst/>
              </a:prstGeom>
              <a:blipFill rotWithShape="0">
                <a:blip r:embed="rId4"/>
                <a:stretch>
                  <a:fillRect l="-1769"/>
                </a:stretch>
              </a:blipFill>
            </p:spPr>
            <p:txBody>
              <a:bodyPr/>
              <a:lstStyle/>
              <a:p>
                <a:r>
                  <a:rPr lang="en-GB">
                    <a:noFill/>
                  </a:rPr>
                  <a:t> </a:t>
                </a:r>
              </a:p>
            </p:txBody>
          </p:sp>
        </mc:Fallback>
      </mc:AlternateContent>
    </p:spTree>
    <p:extLst>
      <p:ext uri="{BB962C8B-B14F-4D97-AF65-F5344CB8AC3E}">
        <p14:creationId xmlns:p14="http://schemas.microsoft.com/office/powerpoint/2010/main" val="2633057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96"/>
            <a:ext cx="10515600" cy="1325563"/>
          </a:xfrm>
        </p:spPr>
        <p:txBody>
          <a:bodyPr>
            <a:normAutofit/>
          </a:bodyPr>
          <a:lstStyle/>
          <a:p>
            <a:r>
              <a:rPr lang="en-GB" sz="4000" dirty="0" smtClean="0"/>
              <a:t>Task 1 (f) – </a:t>
            </a:r>
            <a:r>
              <a:rPr lang="en-GB" sz="2800" dirty="0" smtClean="0"/>
              <a:t>you will be given graph paper and your tutor will explain how to set out and plot your graph.</a:t>
            </a:r>
            <a:endParaRPr lang="en-GB" sz="2800" dirty="0"/>
          </a:p>
        </p:txBody>
      </p:sp>
      <p:sp>
        <p:nvSpPr>
          <p:cNvPr id="3" name="Content Placeholder 2"/>
          <p:cNvSpPr>
            <a:spLocks noGrp="1"/>
          </p:cNvSpPr>
          <p:nvPr>
            <p:ph idx="1"/>
          </p:nvPr>
        </p:nvSpPr>
        <p:spPr>
          <a:xfrm>
            <a:off x="838200" y="1983921"/>
            <a:ext cx="9486900" cy="4367213"/>
          </a:xfrm>
        </p:spPr>
        <p:txBody>
          <a:bodyPr/>
          <a:lstStyle/>
          <a:p>
            <a:pPr marL="0" indent="0">
              <a:buNone/>
            </a:pPr>
            <a:r>
              <a:rPr lang="en-GB" dirty="0" smtClean="0"/>
              <a:t>You have asked the materials’ suppliers to test the materials and provide the data so that you could check their suitability. One of the suppliers has provided you with the following data:</a:t>
            </a:r>
          </a:p>
          <a:p>
            <a:pPr marL="0" indent="0">
              <a:buNone/>
            </a:pPr>
            <a:endParaRPr lang="en-GB" dirty="0" smtClean="0"/>
          </a:p>
          <a:p>
            <a:pPr marL="0" indent="0">
              <a:buNone/>
            </a:pPr>
            <a:endParaRPr lang="en-GB" dirty="0"/>
          </a:p>
          <a:p>
            <a:pPr marL="0" indent="0">
              <a:buNone/>
            </a:pPr>
            <a:r>
              <a:rPr lang="en-GB" b="1" u="sng" dirty="0" smtClean="0"/>
              <a:t>Plot a graph </a:t>
            </a:r>
            <a:r>
              <a:rPr lang="en-GB" dirty="0" smtClean="0"/>
              <a:t>of this data by taking Strain along the X-axis and Stress along the Y-axis. Work out the gradient of this graph (E) and check whether the data and result obey Hooke’s law </a:t>
            </a:r>
          </a:p>
          <a:p>
            <a:pPr marL="0" indent="0">
              <a:buNone/>
            </a:pPr>
            <a:endParaRPr lang="en-GB" dirty="0"/>
          </a:p>
        </p:txBody>
      </p:sp>
      <p:pic>
        <p:nvPicPr>
          <p:cNvPr id="6" name="Picture 5"/>
          <p:cNvPicPr>
            <a:picLocks noChangeAspect="1"/>
          </p:cNvPicPr>
          <p:nvPr/>
        </p:nvPicPr>
        <p:blipFill>
          <a:blip r:embed="rId3"/>
          <a:stretch>
            <a:fillRect/>
          </a:stretch>
        </p:blipFill>
        <p:spPr>
          <a:xfrm>
            <a:off x="2457700" y="3199360"/>
            <a:ext cx="6513217" cy="1101642"/>
          </a:xfrm>
          <a:prstGeom prst="rect">
            <a:avLst/>
          </a:prstGeom>
        </p:spPr>
      </p:pic>
      <p:pic>
        <p:nvPicPr>
          <p:cNvPr id="7" name="Picture 6"/>
          <p:cNvPicPr>
            <a:picLocks noChangeAspect="1"/>
          </p:cNvPicPr>
          <p:nvPr/>
        </p:nvPicPr>
        <p:blipFill>
          <a:blip r:embed="rId4"/>
          <a:stretch>
            <a:fillRect/>
          </a:stretch>
        </p:blipFill>
        <p:spPr>
          <a:xfrm>
            <a:off x="4108282" y="5630367"/>
            <a:ext cx="3534264" cy="547562"/>
          </a:xfrm>
          <a:prstGeom prst="rect">
            <a:avLst/>
          </a:prstGeom>
        </p:spPr>
      </p:pic>
    </p:spTree>
    <p:extLst>
      <p:ext uri="{BB962C8B-B14F-4D97-AF65-F5344CB8AC3E}">
        <p14:creationId xmlns:p14="http://schemas.microsoft.com/office/powerpoint/2010/main" val="2299967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93164"/>
            <a:ext cx="10515600" cy="2499071"/>
          </a:xfrm>
        </p:spPr>
        <p:txBody>
          <a:bodyPr/>
          <a:lstStyle/>
          <a:p>
            <a:r>
              <a:rPr lang="en-GB" dirty="0" smtClean="0"/>
              <a:t>Hooke’s Law</a:t>
            </a:r>
            <a:endParaRPr lang="en-GB" dirty="0"/>
          </a:p>
        </p:txBody>
      </p:sp>
      <p:pic>
        <p:nvPicPr>
          <p:cNvPr id="4" name="Content Placeholder 3"/>
          <p:cNvPicPr>
            <a:picLocks noGrp="1" noChangeAspect="1"/>
          </p:cNvPicPr>
          <p:nvPr>
            <p:ph idx="1"/>
          </p:nvPr>
        </p:nvPicPr>
        <p:blipFill>
          <a:blip r:embed="rId2"/>
          <a:stretch>
            <a:fillRect/>
          </a:stretch>
        </p:blipFill>
        <p:spPr>
          <a:xfrm>
            <a:off x="6335781" y="1469391"/>
            <a:ext cx="4016125" cy="2724389"/>
          </a:xfrm>
          <a:prstGeom prst="rect">
            <a:avLst/>
          </a:prstGeom>
        </p:spPr>
      </p:pic>
      <p:sp>
        <p:nvSpPr>
          <p:cNvPr id="5" name="TextBox 4"/>
          <p:cNvSpPr txBox="1"/>
          <p:nvPr/>
        </p:nvSpPr>
        <p:spPr>
          <a:xfrm>
            <a:off x="941687" y="876341"/>
            <a:ext cx="9819861" cy="369332"/>
          </a:xfrm>
          <a:prstGeom prst="rect">
            <a:avLst/>
          </a:prstGeom>
          <a:noFill/>
        </p:spPr>
        <p:txBody>
          <a:bodyPr wrap="square" rtlCol="0">
            <a:spAutoFit/>
          </a:bodyPr>
          <a:lstStyle/>
          <a:p>
            <a:r>
              <a:rPr lang="en-GB" dirty="0"/>
              <a:t>Hooke’s law is about the relationship between a </a:t>
            </a:r>
            <a:r>
              <a:rPr lang="en-GB" dirty="0" smtClean="0"/>
              <a:t>force and </a:t>
            </a:r>
            <a:r>
              <a:rPr lang="en-GB" dirty="0"/>
              <a:t>the </a:t>
            </a:r>
            <a:r>
              <a:rPr lang="en-GB" dirty="0" smtClean="0"/>
              <a:t>distance it </a:t>
            </a:r>
            <a:r>
              <a:rPr lang="en-GB" dirty="0"/>
              <a:t>is </a:t>
            </a:r>
            <a:r>
              <a:rPr lang="en-GB" dirty="0" smtClean="0"/>
              <a:t>displaced.</a:t>
            </a:r>
            <a:endParaRPr lang="en-GB" dirty="0"/>
          </a:p>
        </p:txBody>
      </p:sp>
      <p:pic>
        <p:nvPicPr>
          <p:cNvPr id="6" name="Picture 5"/>
          <p:cNvPicPr>
            <a:picLocks noChangeAspect="1"/>
          </p:cNvPicPr>
          <p:nvPr/>
        </p:nvPicPr>
        <p:blipFill>
          <a:blip r:embed="rId3"/>
          <a:stretch>
            <a:fillRect/>
          </a:stretch>
        </p:blipFill>
        <p:spPr>
          <a:xfrm>
            <a:off x="1000539" y="1510286"/>
            <a:ext cx="4851079" cy="2464040"/>
          </a:xfrm>
          <a:prstGeom prst="rect">
            <a:avLst/>
          </a:prstGeom>
        </p:spPr>
      </p:pic>
      <p:sp>
        <p:nvSpPr>
          <p:cNvPr id="7" name="TextBox 6"/>
          <p:cNvSpPr txBox="1"/>
          <p:nvPr/>
        </p:nvSpPr>
        <p:spPr>
          <a:xfrm>
            <a:off x="941687" y="4320858"/>
            <a:ext cx="10353261" cy="1754326"/>
          </a:xfrm>
          <a:prstGeom prst="rect">
            <a:avLst/>
          </a:prstGeom>
          <a:noFill/>
        </p:spPr>
        <p:txBody>
          <a:bodyPr wrap="square" rtlCol="0">
            <a:spAutoFit/>
          </a:bodyPr>
          <a:lstStyle/>
          <a:p>
            <a:r>
              <a:rPr lang="en-GB" dirty="0"/>
              <a:t>Forces may change the shape of an object. ... When an object, such as a spring, is stretched, the increased length is called its extension. </a:t>
            </a:r>
            <a:r>
              <a:rPr lang="en-GB" b="1" dirty="0"/>
              <a:t>Hooke's law</a:t>
            </a:r>
            <a:r>
              <a:rPr lang="en-GB" dirty="0"/>
              <a:t>: The extension of a spring is directly proportional to the force applied, provided that the limit of proportionality is not exceeded</a:t>
            </a:r>
            <a:r>
              <a:rPr lang="en-GB" dirty="0" smtClean="0"/>
              <a:t>.</a:t>
            </a:r>
          </a:p>
          <a:p>
            <a:r>
              <a:rPr lang="en-GB" dirty="0" smtClean="0">
                <a:hlinkClick r:id="rId4"/>
              </a:rPr>
              <a:t>https</a:t>
            </a:r>
            <a:r>
              <a:rPr lang="en-GB" dirty="0">
                <a:hlinkClick r:id="rId4"/>
              </a:rPr>
              <a:t>://www.bbc.co.uk/bitesize/guides/z4fmkmn/revision/3#:~:text=Forces%20may%20change%20the%20shape%20of%20an%20object.&amp;text=When%20an%20object%2C%20such%20as,of%20proportionality%20is%20not%20exceeded.</a:t>
            </a:r>
            <a:endParaRPr lang="en-GB" dirty="0"/>
          </a:p>
        </p:txBody>
      </p:sp>
      <p:sp>
        <p:nvSpPr>
          <p:cNvPr id="8" name="TextBox 7"/>
          <p:cNvSpPr txBox="1"/>
          <p:nvPr/>
        </p:nvSpPr>
        <p:spPr>
          <a:xfrm>
            <a:off x="9077739" y="3974326"/>
            <a:ext cx="781879" cy="369332"/>
          </a:xfrm>
          <a:prstGeom prst="rect">
            <a:avLst/>
          </a:prstGeom>
          <a:noFill/>
        </p:spPr>
        <p:txBody>
          <a:bodyPr wrap="square" rtlCol="0">
            <a:spAutoFit/>
          </a:bodyPr>
          <a:lstStyle/>
          <a:p>
            <a:r>
              <a:rPr lang="en-GB" dirty="0" smtClean="0"/>
              <a:t>X axis</a:t>
            </a:r>
            <a:endParaRPr lang="en-GB" dirty="0"/>
          </a:p>
        </p:txBody>
      </p:sp>
      <p:sp>
        <p:nvSpPr>
          <p:cNvPr id="9" name="TextBox 8"/>
          <p:cNvSpPr txBox="1"/>
          <p:nvPr/>
        </p:nvSpPr>
        <p:spPr>
          <a:xfrm>
            <a:off x="6335781" y="1817766"/>
            <a:ext cx="848140" cy="646331"/>
          </a:xfrm>
          <a:prstGeom prst="rect">
            <a:avLst/>
          </a:prstGeom>
          <a:noFill/>
        </p:spPr>
        <p:txBody>
          <a:bodyPr wrap="square" rtlCol="0">
            <a:spAutoFit/>
          </a:bodyPr>
          <a:lstStyle/>
          <a:p>
            <a:r>
              <a:rPr lang="en-GB" dirty="0" smtClean="0"/>
              <a:t>Y axis</a:t>
            </a:r>
          </a:p>
          <a:p>
            <a:endParaRPr lang="en-GB" dirty="0"/>
          </a:p>
        </p:txBody>
      </p:sp>
    </p:spTree>
    <p:extLst>
      <p:ext uri="{BB962C8B-B14F-4D97-AF65-F5344CB8AC3E}">
        <p14:creationId xmlns:p14="http://schemas.microsoft.com/office/powerpoint/2010/main" val="207144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dirty="0" smtClean="0">
                <a:solidFill>
                  <a:srgbClr val="FF0000"/>
                </a:solidFill>
              </a:rPr>
              <a:t>Calculations of areas regularly used in building</a:t>
            </a:r>
            <a:endParaRPr lang="en-GB" sz="4000"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838200" y="1408670"/>
            <a:ext cx="4479710" cy="4955059"/>
          </a:xfrm>
          <a:prstGeom prst="rect">
            <a:avLst/>
          </a:prstGeom>
        </p:spPr>
      </p:pic>
      <p:sp>
        <p:nvSpPr>
          <p:cNvPr id="13" name="TextBox 12"/>
          <p:cNvSpPr txBox="1"/>
          <p:nvPr/>
        </p:nvSpPr>
        <p:spPr>
          <a:xfrm>
            <a:off x="5468062" y="1396313"/>
            <a:ext cx="6233787" cy="369332"/>
          </a:xfrm>
          <a:prstGeom prst="rect">
            <a:avLst/>
          </a:prstGeom>
          <a:noFill/>
          <a:ln>
            <a:solidFill>
              <a:schemeClr val="tx1"/>
            </a:solidFill>
          </a:ln>
        </p:spPr>
        <p:txBody>
          <a:bodyPr wrap="square" rtlCol="0">
            <a:spAutoFit/>
          </a:bodyPr>
          <a:lstStyle/>
          <a:p>
            <a:r>
              <a:rPr lang="en-GB" dirty="0"/>
              <a:t>b</a:t>
            </a:r>
            <a:r>
              <a:rPr lang="en-GB" dirty="0" smtClean="0"/>
              <a:t> = 20mm      h = 25mm       area = </a:t>
            </a:r>
            <a:endParaRPr lang="en-GB" dirty="0"/>
          </a:p>
        </p:txBody>
      </p:sp>
      <p:sp>
        <p:nvSpPr>
          <p:cNvPr id="16" name="TextBox 15"/>
          <p:cNvSpPr txBox="1"/>
          <p:nvPr/>
        </p:nvSpPr>
        <p:spPr>
          <a:xfrm>
            <a:off x="5468062" y="3036672"/>
            <a:ext cx="6233787" cy="369332"/>
          </a:xfrm>
          <a:prstGeom prst="rect">
            <a:avLst/>
          </a:prstGeom>
          <a:noFill/>
          <a:ln>
            <a:solidFill>
              <a:schemeClr val="tx1"/>
            </a:solidFill>
          </a:ln>
        </p:spPr>
        <p:txBody>
          <a:bodyPr wrap="square" rtlCol="0">
            <a:spAutoFit/>
          </a:bodyPr>
          <a:lstStyle/>
          <a:p>
            <a:r>
              <a:rPr lang="en-GB" dirty="0"/>
              <a:t>w</a:t>
            </a:r>
            <a:r>
              <a:rPr lang="en-GB" dirty="0" smtClean="0"/>
              <a:t> = 25mm       h = 15mm       area = </a:t>
            </a:r>
            <a:endParaRPr lang="en-GB" dirty="0"/>
          </a:p>
        </p:txBody>
      </p:sp>
      <p:sp>
        <p:nvSpPr>
          <p:cNvPr id="17" name="TextBox 16"/>
          <p:cNvSpPr txBox="1"/>
          <p:nvPr/>
        </p:nvSpPr>
        <p:spPr>
          <a:xfrm>
            <a:off x="5532835" y="4707924"/>
            <a:ext cx="6104238" cy="369332"/>
          </a:xfrm>
          <a:prstGeom prst="rect">
            <a:avLst/>
          </a:prstGeom>
          <a:noFill/>
          <a:ln>
            <a:solidFill>
              <a:schemeClr val="tx1"/>
            </a:solidFill>
          </a:ln>
        </p:spPr>
        <p:txBody>
          <a:bodyPr wrap="square" rtlCol="0">
            <a:spAutoFit/>
          </a:bodyPr>
          <a:lstStyle/>
          <a:p>
            <a:r>
              <a:rPr lang="en-GB" dirty="0"/>
              <a:t> </a:t>
            </a:r>
            <a:r>
              <a:rPr lang="en-GB" dirty="0" smtClean="0"/>
              <a:t>a = 15mm       b = 25mm       h = 10mm       area =</a:t>
            </a:r>
            <a:endParaRPr lang="en-GB" dirty="0"/>
          </a:p>
        </p:txBody>
      </p:sp>
    </p:spTree>
    <p:extLst>
      <p:ext uri="{BB962C8B-B14F-4D97-AF65-F5344CB8AC3E}">
        <p14:creationId xmlns:p14="http://schemas.microsoft.com/office/powerpoint/2010/main" val="250420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 (a)     </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lvl="0" indent="0">
                  <a:buNone/>
                </a:pPr>
                <a:r>
                  <a:rPr lang="en-GB" dirty="0" smtClean="0"/>
                  <a:t>The site is to be cleared before construction work starts. </a:t>
                </a:r>
              </a:p>
              <a:p>
                <a:pPr marL="0" lvl="0" indent="0">
                  <a:buNone/>
                </a:pPr>
                <a:r>
                  <a:rPr lang="en-GB" dirty="0" smtClean="0"/>
                  <a:t>The </a:t>
                </a:r>
                <a:r>
                  <a:rPr lang="en-GB" dirty="0"/>
                  <a:t>contractor requires the area calculations before a price is quoted. Calculate the area of land shown in Figure </a:t>
                </a:r>
                <a:r>
                  <a:rPr lang="en-GB" dirty="0" smtClean="0"/>
                  <a:t>1.</a:t>
                </a:r>
              </a:p>
              <a:p>
                <a:pPr marL="0" lvl="0" indent="0">
                  <a:buNone/>
                </a:pPr>
                <a:r>
                  <a:rPr lang="en-GB" sz="1600" dirty="0" smtClean="0"/>
                  <a:t>Remember to work out the surface area of a trapezium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e>
                    </m:d>
                    <m:r>
                      <a:rPr lang="en-GB" sz="1600" b="0" i="1" smtClean="0">
                        <a:latin typeface="Cambria Math" panose="02040503050406030204" pitchFamily="18" charset="0"/>
                      </a:rPr>
                      <m:t>𝑥</m:t>
                    </m:r>
                  </m:oMath>
                </a14:m>
                <a:r>
                  <a:rPr lang="en-GB" sz="1600" dirty="0" smtClean="0"/>
                  <a:t>h</a:t>
                </a:r>
              </a:p>
              <a:p>
                <a:pPr marL="0" lvl="0" indent="0">
                  <a:buNone/>
                </a:pPr>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17" t="-2241"/>
                </a:stretch>
              </a:blipFill>
            </p:spPr>
            <p:txBody>
              <a:bodyPr/>
              <a:lstStyle/>
              <a:p>
                <a:r>
                  <a:rPr lang="en-GB">
                    <a:noFill/>
                  </a:rPr>
                  <a:t> </a:t>
                </a:r>
              </a:p>
            </p:txBody>
          </p:sp>
        </mc:Fallback>
      </mc:AlternateContent>
      <p:pic>
        <p:nvPicPr>
          <p:cNvPr id="5" name="Picture 4"/>
          <p:cNvPicPr>
            <a:picLocks noChangeAspect="1"/>
          </p:cNvPicPr>
          <p:nvPr/>
        </p:nvPicPr>
        <p:blipFill>
          <a:blip r:embed="rId4"/>
          <a:stretch>
            <a:fillRect/>
          </a:stretch>
        </p:blipFill>
        <p:spPr>
          <a:xfrm>
            <a:off x="3069888" y="3793526"/>
            <a:ext cx="6061755" cy="2732939"/>
          </a:xfrm>
          <a:prstGeom prst="rect">
            <a:avLst/>
          </a:prstGeom>
        </p:spPr>
      </p:pic>
    </p:spTree>
    <p:extLst>
      <p:ext uri="{BB962C8B-B14F-4D97-AF65-F5344CB8AC3E}">
        <p14:creationId xmlns:p14="http://schemas.microsoft.com/office/powerpoint/2010/main" val="2504616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 (b)</a:t>
            </a:r>
            <a:endParaRPr lang="en-GB" dirty="0"/>
          </a:p>
        </p:txBody>
      </p:sp>
      <p:sp>
        <p:nvSpPr>
          <p:cNvPr id="3" name="Content Placeholder 2"/>
          <p:cNvSpPr>
            <a:spLocks noGrp="1"/>
          </p:cNvSpPr>
          <p:nvPr>
            <p:ph idx="1"/>
          </p:nvPr>
        </p:nvSpPr>
        <p:spPr/>
        <p:txBody>
          <a:bodyPr/>
          <a:lstStyle/>
          <a:p>
            <a:pPr marL="0" lvl="0" indent="0">
              <a:buNone/>
            </a:pPr>
            <a:r>
              <a:rPr lang="en-GB" dirty="0"/>
              <a:t>If the topsoil removed is 200 mm thick all over the site, what is the volume of this topsoil?</a:t>
            </a:r>
          </a:p>
          <a:p>
            <a:pPr marL="0" indent="0">
              <a:buNone/>
            </a:pPr>
            <a:endParaRPr lang="en-GB" dirty="0"/>
          </a:p>
        </p:txBody>
      </p:sp>
      <p:pic>
        <p:nvPicPr>
          <p:cNvPr id="4" name="Picture 3"/>
          <p:cNvPicPr>
            <a:picLocks noChangeAspect="1"/>
          </p:cNvPicPr>
          <p:nvPr/>
        </p:nvPicPr>
        <p:blipFill>
          <a:blip r:embed="rId3"/>
          <a:stretch>
            <a:fillRect/>
          </a:stretch>
        </p:blipFill>
        <p:spPr>
          <a:xfrm>
            <a:off x="2547820" y="3031154"/>
            <a:ext cx="7096359" cy="3145809"/>
          </a:xfrm>
          <a:prstGeom prst="rect">
            <a:avLst/>
          </a:prstGeom>
        </p:spPr>
      </p:pic>
    </p:spTree>
    <p:extLst>
      <p:ext uri="{BB962C8B-B14F-4D97-AF65-F5344CB8AC3E}">
        <p14:creationId xmlns:p14="http://schemas.microsoft.com/office/powerpoint/2010/main" val="3048980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52051" y="741597"/>
            <a:ext cx="7098598" cy="3150781"/>
          </a:xfrm>
          <a:prstGeom prst="rect">
            <a:avLst/>
          </a:prstGeom>
        </p:spPr>
      </p:pic>
      <p:sp>
        <p:nvSpPr>
          <p:cNvPr id="5" name="TextBox 4"/>
          <p:cNvSpPr txBox="1"/>
          <p:nvPr/>
        </p:nvSpPr>
        <p:spPr>
          <a:xfrm>
            <a:off x="803189" y="4090086"/>
            <a:ext cx="10713308" cy="1477328"/>
          </a:xfrm>
          <a:prstGeom prst="rect">
            <a:avLst/>
          </a:prstGeom>
          <a:noFill/>
        </p:spPr>
        <p:txBody>
          <a:bodyPr wrap="square" rtlCol="0">
            <a:spAutoFit/>
          </a:bodyPr>
          <a:lstStyle/>
          <a:p>
            <a:r>
              <a:rPr lang="en-GB" dirty="0" smtClean="0"/>
              <a:t>Depth of removal = 200mm</a:t>
            </a:r>
          </a:p>
          <a:p>
            <a:endParaRPr lang="en-GB" dirty="0"/>
          </a:p>
          <a:p>
            <a:r>
              <a:rPr lang="en-GB" dirty="0" smtClean="0"/>
              <a:t>200mm = 20cm = 0.2m</a:t>
            </a:r>
          </a:p>
          <a:p>
            <a:endParaRPr lang="en-GB" dirty="0"/>
          </a:p>
          <a:p>
            <a:r>
              <a:rPr lang="en-GB" dirty="0" smtClean="0"/>
              <a:t>Volume = size of the plot x thickness of top soil</a:t>
            </a:r>
            <a:endParaRPr lang="en-GB" dirty="0"/>
          </a:p>
        </p:txBody>
      </p:sp>
    </p:spTree>
    <p:extLst>
      <p:ext uri="{BB962C8B-B14F-4D97-AF65-F5344CB8AC3E}">
        <p14:creationId xmlns:p14="http://schemas.microsoft.com/office/powerpoint/2010/main" val="4226293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2052" y="803850"/>
            <a:ext cx="3540308" cy="2530791"/>
          </a:xfrm>
          <a:prstGeom prst="rect">
            <a:avLst/>
          </a:prstGeom>
        </p:spPr>
      </p:pic>
      <p:pic>
        <p:nvPicPr>
          <p:cNvPr id="5" name="Picture 4"/>
          <p:cNvPicPr>
            <a:picLocks noChangeAspect="1"/>
          </p:cNvPicPr>
          <p:nvPr/>
        </p:nvPicPr>
        <p:blipFill>
          <a:blip r:embed="rId3"/>
          <a:stretch>
            <a:fillRect/>
          </a:stretch>
        </p:blipFill>
        <p:spPr>
          <a:xfrm>
            <a:off x="4473158" y="802593"/>
            <a:ext cx="6206653" cy="3678733"/>
          </a:xfrm>
          <a:prstGeom prst="rect">
            <a:avLst/>
          </a:prstGeom>
        </p:spPr>
      </p:pic>
      <p:pic>
        <p:nvPicPr>
          <p:cNvPr id="6" name="Picture 5"/>
          <p:cNvPicPr>
            <a:picLocks noChangeAspect="1"/>
          </p:cNvPicPr>
          <p:nvPr/>
        </p:nvPicPr>
        <p:blipFill>
          <a:blip r:embed="rId4"/>
          <a:stretch>
            <a:fillRect/>
          </a:stretch>
        </p:blipFill>
        <p:spPr>
          <a:xfrm>
            <a:off x="5105231" y="4683822"/>
            <a:ext cx="5574580" cy="1936433"/>
          </a:xfrm>
          <a:prstGeom prst="rect">
            <a:avLst/>
          </a:prstGeom>
        </p:spPr>
      </p:pic>
      <p:pic>
        <p:nvPicPr>
          <p:cNvPr id="7" name="Picture 6"/>
          <p:cNvPicPr>
            <a:picLocks noChangeAspect="1"/>
          </p:cNvPicPr>
          <p:nvPr/>
        </p:nvPicPr>
        <p:blipFill>
          <a:blip r:embed="rId5"/>
          <a:stretch>
            <a:fillRect/>
          </a:stretch>
        </p:blipFill>
        <p:spPr>
          <a:xfrm>
            <a:off x="263082" y="4683821"/>
            <a:ext cx="4581061" cy="1936433"/>
          </a:xfrm>
          <a:prstGeom prst="rect">
            <a:avLst/>
          </a:prstGeom>
        </p:spPr>
      </p:pic>
      <p:sp>
        <p:nvSpPr>
          <p:cNvPr id="9" name="Rectangle 8"/>
          <p:cNvSpPr/>
          <p:nvPr/>
        </p:nvSpPr>
        <p:spPr>
          <a:xfrm>
            <a:off x="742052" y="3280997"/>
            <a:ext cx="2943415" cy="1200329"/>
          </a:xfrm>
          <a:prstGeom prst="rect">
            <a:avLst/>
          </a:prstGeom>
        </p:spPr>
        <p:txBody>
          <a:bodyPr wrap="square">
            <a:spAutoFit/>
          </a:bodyPr>
          <a:lstStyle/>
          <a:p>
            <a:r>
              <a:rPr lang="en-GB" dirty="0"/>
              <a:t>How to Dig the Foundations: How to Build an </a:t>
            </a:r>
            <a:r>
              <a:rPr lang="en-GB" dirty="0" smtClean="0"/>
              <a:t>Extension</a:t>
            </a:r>
            <a:endParaRPr lang="en-GB" dirty="0">
              <a:hlinkClick r:id="rId6"/>
            </a:endParaRPr>
          </a:p>
          <a:p>
            <a:r>
              <a:rPr lang="en-GB" dirty="0" smtClean="0">
                <a:hlinkClick r:id="rId6"/>
              </a:rPr>
              <a:t>https://www.youtube.com/watch?v=2jNNRbbkKYU</a:t>
            </a:r>
            <a:endParaRPr lang="en-GB" dirty="0" smtClean="0"/>
          </a:p>
        </p:txBody>
      </p:sp>
    </p:spTree>
    <p:extLst>
      <p:ext uri="{BB962C8B-B14F-4D97-AF65-F5344CB8AC3E}">
        <p14:creationId xmlns:p14="http://schemas.microsoft.com/office/powerpoint/2010/main" val="1748699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207008" y="438912"/>
                <a:ext cx="9558528" cy="6278642"/>
              </a:xfrm>
              <a:prstGeom prst="rect">
                <a:avLst/>
              </a:prstGeom>
              <a:noFill/>
            </p:spPr>
            <p:txBody>
              <a:bodyPr wrap="square" rtlCol="0">
                <a:spAutoFit/>
              </a:bodyPr>
              <a:lstStyle/>
              <a:p>
                <a:r>
                  <a:rPr lang="en-GB" dirty="0" smtClean="0"/>
                  <a:t>DIAMETER : RADIUS : CIRCUMFERENCE : </a:t>
                </a:r>
                <a:r>
                  <a:rPr lang="en-GB" sz="2400" dirty="0" smtClean="0">
                    <a:latin typeface="Cambria Math" panose="02040503050406030204" pitchFamily="18" charset="0"/>
                    <a:ea typeface="Cambria Math" panose="02040503050406030204" pitchFamily="18" charset="0"/>
                  </a:rPr>
                  <a:t>𝝿</a:t>
                </a:r>
                <a:endParaRPr lang="en-GB" sz="2400" dirty="0" smtClean="0"/>
              </a:p>
              <a:p>
                <a:endParaRPr lang="en-GB" dirty="0"/>
              </a:p>
              <a:p>
                <a:r>
                  <a:rPr lang="en-GB" dirty="0" smtClean="0"/>
                  <a:t>Throughout Unit 2 we will be investigating and using practical maths.</a:t>
                </a:r>
              </a:p>
              <a:p>
                <a:r>
                  <a:rPr lang="en-GB" dirty="0" smtClean="0"/>
                  <a:t>The next section looks at the use of radii, diameter &amp; </a:t>
                </a:r>
                <a14:m>
                  <m:oMath xmlns:m="http://schemas.openxmlformats.org/officeDocument/2006/math">
                    <m:r>
                      <a:rPr lang="en-GB" i="1" smtClean="0">
                        <a:latin typeface="Cambria Math" panose="02040503050406030204" pitchFamily="18" charset="0"/>
                      </a:rPr>
                      <m:t>𝝿</m:t>
                    </m:r>
                    <m:r>
                      <a:rPr lang="en-GB" b="0" i="1" smtClean="0">
                        <a:latin typeface="Cambria Math" panose="02040503050406030204" pitchFamily="18" charset="0"/>
                      </a:rPr>
                      <m:t> (</m:t>
                    </m:r>
                  </m:oMath>
                </a14:m>
                <a:r>
                  <a:rPr lang="en-GB" b="0" dirty="0" smtClean="0"/>
                  <a:t>3.14).</a:t>
                </a:r>
              </a:p>
              <a:p>
                <a:endParaRPr lang="en-GB" b="0" dirty="0" smtClean="0"/>
              </a:p>
              <a:p>
                <a:endParaRPr lang="en-GB" dirty="0"/>
              </a:p>
              <a:p>
                <a:endParaRPr lang="en-GB" b="0" dirty="0" smtClean="0"/>
              </a:p>
              <a:p>
                <a:endParaRPr lang="en-GB" dirty="0"/>
              </a:p>
              <a:p>
                <a:endParaRPr lang="en-GB" b="0" dirty="0" smtClean="0"/>
              </a:p>
              <a:p>
                <a:endParaRPr lang="en-GB" dirty="0"/>
              </a:p>
              <a:p>
                <a:endParaRPr lang="en-GB" b="0" dirty="0" smtClean="0"/>
              </a:p>
              <a:p>
                <a:endParaRPr lang="en-GB" dirty="0"/>
              </a:p>
              <a:p>
                <a:endParaRPr lang="en-GB" b="0" dirty="0" smtClean="0"/>
              </a:p>
              <a:p>
                <a:endParaRPr lang="en-GB" dirty="0"/>
              </a:p>
              <a:p>
                <a:endParaRPr lang="en-GB" b="0" dirty="0" smtClean="0"/>
              </a:p>
              <a:p>
                <a:endParaRPr lang="en-GB" dirty="0"/>
              </a:p>
              <a:p>
                <a:r>
                  <a:rPr lang="en-GB" dirty="0" smtClean="0"/>
                  <a:t>The </a:t>
                </a:r>
                <a:r>
                  <a:rPr lang="en-GB" dirty="0"/>
                  <a:t>definition of </a:t>
                </a:r>
                <a:r>
                  <a:rPr lang="en-GB" b="1" dirty="0" smtClean="0"/>
                  <a:t>pi</a:t>
                </a:r>
                <a:r>
                  <a:rPr lang="en-GB" dirty="0" smtClean="0"/>
                  <a:t> : the </a:t>
                </a:r>
                <a:r>
                  <a:rPr lang="en-GB" dirty="0"/>
                  <a:t>ratio of a circle's circumference divided by its </a:t>
                </a:r>
                <a:r>
                  <a:rPr lang="en-GB" dirty="0" smtClean="0"/>
                  <a:t>diameter.</a:t>
                </a:r>
              </a:p>
              <a:p>
                <a:r>
                  <a:rPr lang="en-GB" dirty="0" smtClean="0"/>
                  <a:t>No </a:t>
                </a:r>
                <a:r>
                  <a:rPr lang="en-GB" dirty="0"/>
                  <a:t>matter the size of the circle you are measuring, </a:t>
                </a:r>
                <a:r>
                  <a:rPr lang="en-GB" dirty="0" smtClean="0"/>
                  <a:t>the </a:t>
                </a:r>
                <a:r>
                  <a:rPr lang="en-GB" dirty="0"/>
                  <a:t>ratio of circumference to diameter will always equal 3.1415926535897, usually shortened to </a:t>
                </a:r>
                <a:r>
                  <a:rPr lang="en-GB" dirty="0" smtClean="0"/>
                  <a:t>3.14.</a:t>
                </a:r>
              </a:p>
              <a:p>
                <a:endParaRPr lang="en-GB" dirty="0" smtClean="0"/>
              </a:p>
              <a:p>
                <a:r>
                  <a:rPr lang="en-GB" dirty="0" smtClean="0">
                    <a:hlinkClick r:id="rId2"/>
                  </a:rPr>
                  <a:t>https://www.youtube.com/watch?v=YokKp3pwVFc</a:t>
                </a:r>
                <a:endParaRPr lang="en-GB" dirty="0" smtClean="0"/>
              </a:p>
              <a:p>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1207008" y="438912"/>
                <a:ext cx="9558528" cy="6278642"/>
              </a:xfrm>
              <a:prstGeom prst="rect">
                <a:avLst/>
              </a:prstGeom>
              <a:blipFill rotWithShape="0">
                <a:blip r:embed="rId3"/>
                <a:stretch>
                  <a:fillRect l="-510" t="-971" r="-765"/>
                </a:stretch>
              </a:blipFill>
            </p:spPr>
            <p:txBody>
              <a:bodyPr/>
              <a:lstStyle/>
              <a:p>
                <a:r>
                  <a:rPr lang="en-GB">
                    <a:noFill/>
                  </a:rPr>
                  <a:t> </a:t>
                </a:r>
              </a:p>
            </p:txBody>
          </p:sp>
        </mc:Fallback>
      </mc:AlternateContent>
      <p:pic>
        <p:nvPicPr>
          <p:cNvPr id="3" name="Picture 2"/>
          <p:cNvPicPr>
            <a:picLocks noChangeAspect="1"/>
          </p:cNvPicPr>
          <p:nvPr/>
        </p:nvPicPr>
        <p:blipFill>
          <a:blip r:embed="rId4"/>
          <a:stretch>
            <a:fillRect/>
          </a:stretch>
        </p:blipFill>
        <p:spPr>
          <a:xfrm>
            <a:off x="1328928" y="2089111"/>
            <a:ext cx="2095500" cy="2095500"/>
          </a:xfrm>
          <a:prstGeom prst="rect">
            <a:avLst/>
          </a:prstGeom>
        </p:spPr>
      </p:pic>
      <p:pic>
        <p:nvPicPr>
          <p:cNvPr id="7" name="Picture 6"/>
          <p:cNvPicPr>
            <a:picLocks noChangeAspect="1"/>
          </p:cNvPicPr>
          <p:nvPr/>
        </p:nvPicPr>
        <p:blipFill>
          <a:blip r:embed="rId5"/>
          <a:stretch>
            <a:fillRect/>
          </a:stretch>
        </p:blipFill>
        <p:spPr>
          <a:xfrm>
            <a:off x="4154922" y="2089111"/>
            <a:ext cx="2095500" cy="2095500"/>
          </a:xfrm>
          <a:prstGeom prst="rect">
            <a:avLst/>
          </a:prstGeom>
        </p:spPr>
      </p:pic>
      <p:pic>
        <p:nvPicPr>
          <p:cNvPr id="8" name="Picture 7"/>
          <p:cNvPicPr>
            <a:picLocks noChangeAspect="1"/>
          </p:cNvPicPr>
          <p:nvPr/>
        </p:nvPicPr>
        <p:blipFill>
          <a:blip r:embed="rId6"/>
          <a:stretch>
            <a:fillRect/>
          </a:stretch>
        </p:blipFill>
        <p:spPr>
          <a:xfrm>
            <a:off x="6980916" y="2089111"/>
            <a:ext cx="2095500" cy="2095500"/>
          </a:xfrm>
          <a:prstGeom prst="rect">
            <a:avLst/>
          </a:prstGeom>
        </p:spPr>
      </p:pic>
    </p:spTree>
    <p:extLst>
      <p:ext uri="{BB962C8B-B14F-4D97-AF65-F5344CB8AC3E}">
        <p14:creationId xmlns:p14="http://schemas.microsoft.com/office/powerpoint/2010/main" val="837534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calculate the surface area of a tube</a:t>
            </a:r>
            <a:endParaRPr lang="en-GB" dirty="0"/>
          </a:p>
        </p:txBody>
      </p:sp>
      <p:pic>
        <p:nvPicPr>
          <p:cNvPr id="4" name="Content Placeholder 3"/>
          <p:cNvPicPr>
            <a:picLocks noGrp="1" noChangeAspect="1"/>
          </p:cNvPicPr>
          <p:nvPr>
            <p:ph idx="1"/>
          </p:nvPr>
        </p:nvPicPr>
        <p:blipFill>
          <a:blip r:embed="rId3"/>
          <a:stretch>
            <a:fillRect/>
          </a:stretch>
        </p:blipFill>
        <p:spPr>
          <a:xfrm>
            <a:off x="1452562" y="2101056"/>
            <a:ext cx="9286875" cy="3800475"/>
          </a:xfrm>
          <a:prstGeom prst="rect">
            <a:avLst/>
          </a:prstGeom>
        </p:spPr>
      </p:pic>
    </p:spTree>
    <p:extLst>
      <p:ext uri="{BB962C8B-B14F-4D97-AF65-F5344CB8AC3E}">
        <p14:creationId xmlns:p14="http://schemas.microsoft.com/office/powerpoint/2010/main" val="931654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1267</Words>
  <Application>Microsoft Office PowerPoint</Application>
  <PresentationFormat>Widescreen</PresentationFormat>
  <Paragraphs>197</Paragraphs>
  <Slides>26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Cambria Math</vt:lpstr>
      <vt:lpstr>Office Theme</vt:lpstr>
      <vt:lpstr>The Use of Mathematics in Construction</vt:lpstr>
      <vt:lpstr>Scenario</vt:lpstr>
      <vt:lpstr>Calculations of areas regularly used in building</vt:lpstr>
      <vt:lpstr>Task 1 (a)     </vt:lpstr>
      <vt:lpstr>Task 1 (b)</vt:lpstr>
      <vt:lpstr>PowerPoint Presentation</vt:lpstr>
      <vt:lpstr>PowerPoint Presentation</vt:lpstr>
      <vt:lpstr>PowerPoint Presentation</vt:lpstr>
      <vt:lpstr>How to calculate the surface area of a tube</vt:lpstr>
      <vt:lpstr>Task 1 (c) (i)</vt:lpstr>
      <vt:lpstr>PowerPoint Presentation</vt:lpstr>
      <vt:lpstr>PowerPoint Presentation</vt:lpstr>
      <vt:lpstr>PowerPoint Presentation</vt:lpstr>
      <vt:lpstr>Task 1c)ii – Calculate the quantity of concrete required for the foundation of one post in m².</vt:lpstr>
      <vt:lpstr>Task 1 (d)</vt:lpstr>
      <vt:lpstr>PowerPoint Presentation</vt:lpstr>
      <vt:lpstr>PowerPoint Presentation</vt:lpstr>
      <vt:lpstr>Task 1 (e)</vt:lpstr>
      <vt:lpstr>PowerPoint Presentation</vt:lpstr>
      <vt:lpstr>PowerPoint Presentation</vt:lpstr>
      <vt:lpstr>PowerPoint Presentation</vt:lpstr>
      <vt:lpstr>PowerPoint Presentation</vt:lpstr>
      <vt:lpstr>PowerPoint Presentation</vt:lpstr>
      <vt:lpstr>PowerPoint Presentation</vt:lpstr>
      <vt:lpstr>Task 1 (f) – you will be given graph paper and your tutor will explain how to set out and plot your graph.</vt:lpstr>
      <vt:lpstr>Hooke’s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Mitchell</dc:creator>
  <cp:lastModifiedBy>Anne Edward</cp:lastModifiedBy>
  <cp:revision>99</cp:revision>
  <cp:lastPrinted>2020-07-25T11:57:39Z</cp:lastPrinted>
  <dcterms:created xsi:type="dcterms:W3CDTF">2020-07-24T12:23:35Z</dcterms:created>
  <dcterms:modified xsi:type="dcterms:W3CDTF">2020-07-31T10:21:07Z</dcterms:modified>
</cp:coreProperties>
</file>