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57" r:id="rId6"/>
    <p:sldId id="258" r:id="rId7"/>
    <p:sldId id="260" r:id="rId8"/>
    <p:sldId id="261" r:id="rId9"/>
    <p:sldId id="259" r:id="rId10"/>
    <p:sldId id="262" r:id="rId11"/>
    <p:sldId id="263" r:id="rId12"/>
    <p:sldId id="264" r:id="rId13"/>
    <p:sldId id="265" r:id="rId14"/>
    <p:sldId id="266" r:id="rId15"/>
    <p:sldId id="267" r:id="rId16"/>
    <p:sldId id="268" r:id="rId17"/>
    <p:sldId id="269" r:id="rId18"/>
    <p:sldId id="270" r:id="rId19"/>
    <p:sldId id="278" r:id="rId20"/>
    <p:sldId id="279" r:id="rId21"/>
    <p:sldId id="280" r:id="rId22"/>
    <p:sldId id="271" r:id="rId23"/>
    <p:sldId id="272" r:id="rId24"/>
    <p:sldId id="273" r:id="rId25"/>
    <p:sldId id="274" r:id="rId26"/>
    <p:sldId id="275" r:id="rId27"/>
    <p:sldId id="276" r:id="rId28"/>
    <p:sldId id="277" r:id="rId29"/>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0" d="100"/>
          <a:sy n="60" d="100"/>
        </p:scale>
        <p:origin x="21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57A142E-979A-4A11-892C-33A517F6A959}" type="datetimeFigureOut">
              <a:rPr lang="en-GB" smtClean="0"/>
              <a:t>12/10/2020</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E892428-8F23-456D-BC4F-6B85B062FE8A}" type="slidenum">
              <a:rPr lang="en-GB" smtClean="0"/>
              <a:t>‹#›</a:t>
            </a:fld>
            <a:endParaRPr lang="en-GB"/>
          </a:p>
        </p:txBody>
      </p:sp>
    </p:spTree>
    <p:extLst>
      <p:ext uri="{BB962C8B-B14F-4D97-AF65-F5344CB8AC3E}">
        <p14:creationId xmlns:p14="http://schemas.microsoft.com/office/powerpoint/2010/main" val="317237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892428-8F23-456D-BC4F-6B85B062FE8A}" type="slidenum">
              <a:rPr lang="en-GB" smtClean="0"/>
              <a:t>1</a:t>
            </a:fld>
            <a:endParaRPr lang="en-GB"/>
          </a:p>
        </p:txBody>
      </p:sp>
    </p:spTree>
    <p:extLst>
      <p:ext uri="{BB962C8B-B14F-4D97-AF65-F5344CB8AC3E}">
        <p14:creationId xmlns:p14="http://schemas.microsoft.com/office/powerpoint/2010/main" val="68491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B58DB-B9EE-4E81-BBC7-4A7DB68093E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326638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B58DB-B9EE-4E81-BBC7-4A7DB68093E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307074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B58DB-B9EE-4E81-BBC7-4A7DB68093E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286982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B58DB-B9EE-4E81-BBC7-4A7DB68093E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14514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B58DB-B9EE-4E81-BBC7-4A7DB68093E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76529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EB58DB-B9EE-4E81-BBC7-4A7DB68093E7}"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97074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EB58DB-B9EE-4E81-BBC7-4A7DB68093E7}" type="datetimeFigureOut">
              <a:rPr lang="en-GB" smtClean="0"/>
              <a:t>12/10/2020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192507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B58DB-B9EE-4E81-BBC7-4A7DB68093E7}" type="datetimeFigureOut">
              <a:rPr lang="en-GB" smtClean="0"/>
              <a:t>12/10/2020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80691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B58DB-B9EE-4E81-BBC7-4A7DB68093E7}" type="datetimeFigureOut">
              <a:rPr lang="en-GB" smtClean="0"/>
              <a:t>12/10/2020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258400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8EB58DB-B9EE-4E81-BBC7-4A7DB68093E7}"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167801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8EB58DB-B9EE-4E81-BBC7-4A7DB68093E7}"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1601E-8A9B-4607-84B0-85C67F27C52A}" type="slidenum">
              <a:rPr lang="en-GB" smtClean="0"/>
              <a:t>‹#›</a:t>
            </a:fld>
            <a:endParaRPr lang="en-GB"/>
          </a:p>
        </p:txBody>
      </p:sp>
    </p:spTree>
    <p:extLst>
      <p:ext uri="{BB962C8B-B14F-4D97-AF65-F5344CB8AC3E}">
        <p14:creationId xmlns:p14="http://schemas.microsoft.com/office/powerpoint/2010/main" val="21321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8EB58DB-B9EE-4E81-BBC7-4A7DB68093E7}" type="datetimeFigureOut">
              <a:rPr lang="en-GB" smtClean="0"/>
              <a:t>12/10/2020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3D1601E-8A9B-4607-84B0-85C67F27C52A}" type="slidenum">
              <a:rPr lang="en-GB" smtClean="0"/>
              <a:t>‹#›</a:t>
            </a:fld>
            <a:endParaRPr lang="en-GB"/>
          </a:p>
        </p:txBody>
      </p:sp>
    </p:spTree>
    <p:extLst>
      <p:ext uri="{BB962C8B-B14F-4D97-AF65-F5344CB8AC3E}">
        <p14:creationId xmlns:p14="http://schemas.microsoft.com/office/powerpoint/2010/main" val="3015660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qualifications.pearson.com/en/support/support-topics/exams/past-paper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639610"/>
            <a:ext cx="6038850" cy="2132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Construction Technology</a:t>
            </a:r>
          </a:p>
          <a:p>
            <a:pPr algn="ctr"/>
            <a:r>
              <a:rPr lang="en-GB" sz="4000" dirty="0"/>
              <a:t>Unit 1 = Exam</a:t>
            </a:r>
          </a:p>
        </p:txBody>
      </p:sp>
      <p:sp>
        <p:nvSpPr>
          <p:cNvPr id="5" name="Rounded Rectangle 4"/>
          <p:cNvSpPr/>
          <p:nvPr/>
        </p:nvSpPr>
        <p:spPr>
          <a:xfrm>
            <a:off x="419100" y="3924300"/>
            <a:ext cx="603885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1600"/>
              <a:t>Read </a:t>
            </a:r>
            <a:r>
              <a:rPr lang="en-GB" sz="1600" dirty="0"/>
              <a:t>and Revise from this booklet</a:t>
            </a:r>
          </a:p>
          <a:p>
            <a:pPr marL="457200" indent="-457200">
              <a:buFont typeface="Arial" panose="020B0604020202020204" pitchFamily="34" charset="0"/>
              <a:buChar char="•"/>
            </a:pPr>
            <a:r>
              <a:rPr lang="en-GB" sz="1600" dirty="0"/>
              <a:t>Answer all questions on the last three pages of this booklet.</a:t>
            </a:r>
          </a:p>
          <a:p>
            <a:pPr marL="285750" indent="-285750">
              <a:buFont typeface="Arial" panose="020B0604020202020204" pitchFamily="34" charset="0"/>
              <a:buChar char="•"/>
            </a:pPr>
            <a:r>
              <a:rPr lang="en-GB" sz="1600" dirty="0"/>
              <a:t>    To see past Exam papers go on line and search for </a:t>
            </a:r>
            <a:r>
              <a:rPr lang="en-GB" sz="1600" dirty="0">
                <a:hlinkClick r:id="rId3"/>
              </a:rPr>
              <a:t>https://qualifications.pearson.com/en/support/support-topics/exams/past-papers.html</a:t>
            </a:r>
            <a:r>
              <a:rPr lang="en-GB" sz="1600" dirty="0"/>
              <a:t> - BTEC FIRSTS - Construction and    the Built Environment – Select Exam paper.</a:t>
            </a:r>
          </a:p>
          <a:p>
            <a:pPr algn="ctr"/>
            <a:r>
              <a:rPr lang="en-GB" dirty="0"/>
              <a:t> </a:t>
            </a:r>
          </a:p>
        </p:txBody>
      </p:sp>
      <p:sp>
        <p:nvSpPr>
          <p:cNvPr id="2" name="TextBox 1"/>
          <p:cNvSpPr txBox="1"/>
          <p:nvPr/>
        </p:nvSpPr>
        <p:spPr>
          <a:xfrm>
            <a:off x="419100" y="563880"/>
            <a:ext cx="5798820" cy="923330"/>
          </a:xfrm>
          <a:prstGeom prst="rect">
            <a:avLst/>
          </a:prstGeom>
          <a:noFill/>
        </p:spPr>
        <p:txBody>
          <a:bodyPr wrap="square" rtlCol="0">
            <a:spAutoFit/>
          </a:bodyPr>
          <a:lstStyle/>
          <a:p>
            <a:r>
              <a:rPr lang="en-GB" dirty="0"/>
              <a:t>Name: ………………………………………………………………………………….</a:t>
            </a:r>
          </a:p>
          <a:p>
            <a:endParaRPr lang="en-GB" dirty="0"/>
          </a:p>
          <a:p>
            <a:r>
              <a:rPr lang="en-GB" dirty="0"/>
              <a:t>School: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050" y="6305550"/>
            <a:ext cx="2628900" cy="3313739"/>
          </a:xfrm>
          <a:prstGeom prst="rect">
            <a:avLst/>
          </a:prstGeom>
        </p:spPr>
      </p:pic>
      <p:sp>
        <p:nvSpPr>
          <p:cNvPr id="11" name="TextBox 10"/>
          <p:cNvSpPr txBox="1"/>
          <p:nvPr/>
        </p:nvSpPr>
        <p:spPr>
          <a:xfrm>
            <a:off x="419100" y="6305550"/>
            <a:ext cx="3181350" cy="3231654"/>
          </a:xfrm>
          <a:prstGeom prst="rect">
            <a:avLst/>
          </a:prstGeom>
          <a:noFill/>
        </p:spPr>
        <p:txBody>
          <a:bodyPr wrap="square" rtlCol="0">
            <a:spAutoFit/>
          </a:bodyPr>
          <a:lstStyle/>
          <a:p>
            <a:r>
              <a:rPr lang="en-GB" sz="2800" dirty="0"/>
              <a:t>For your information - the text book that we are using in class is available from EBAY and other suppliers </a:t>
            </a:r>
          </a:p>
          <a:p>
            <a:endParaRPr lang="en-GB" dirty="0"/>
          </a:p>
          <a:p>
            <a:endParaRPr lang="en-GB" dirty="0"/>
          </a:p>
        </p:txBody>
      </p:sp>
      <p:sp>
        <p:nvSpPr>
          <p:cNvPr id="12" name="Right Arrow 11"/>
          <p:cNvSpPr/>
          <p:nvPr/>
        </p:nvSpPr>
        <p:spPr>
          <a:xfrm flipV="1">
            <a:off x="561975" y="8934450"/>
            <a:ext cx="1266825" cy="469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34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TextBox 4"/>
          <p:cNvSpPr txBox="1"/>
          <p:nvPr/>
        </p:nvSpPr>
        <p:spPr>
          <a:xfrm>
            <a:off x="209550" y="800100"/>
            <a:ext cx="6400800" cy="7848302"/>
          </a:xfrm>
          <a:prstGeom prst="rect">
            <a:avLst/>
          </a:prstGeom>
          <a:noFill/>
        </p:spPr>
        <p:txBody>
          <a:bodyPr wrap="square" rtlCol="0">
            <a:spAutoFit/>
          </a:bodyPr>
          <a:lstStyle/>
          <a:p>
            <a:r>
              <a:rPr lang="en-GB" sz="1400" dirty="0"/>
              <a:t>Provision of sound insulation:</a:t>
            </a:r>
          </a:p>
          <a:p>
            <a:r>
              <a:rPr lang="en-GB" sz="1400" dirty="0"/>
              <a:t>Good sound insulation can be achieved by:</a:t>
            </a:r>
          </a:p>
          <a:p>
            <a:r>
              <a:rPr lang="en-GB" sz="1400" dirty="0"/>
              <a:t>- Increasing the density of material. This means that the speed of sound trying to pass through these materials is slowed down.</a:t>
            </a:r>
          </a:p>
          <a:p>
            <a:pPr marL="285750" indent="-285750">
              <a:buFontTx/>
              <a:buChar char="-"/>
            </a:pPr>
            <a:r>
              <a:rPr lang="en-GB" sz="1400" dirty="0"/>
              <a:t>Using robust design details. Making sure in the drawings that a building has a the correct sound insulation.</a:t>
            </a:r>
          </a:p>
          <a:p>
            <a:pPr marL="285750" indent="-285750">
              <a:buFontTx/>
              <a:buChar char="-"/>
            </a:pPr>
            <a:r>
              <a:rPr lang="en-GB" sz="1400" dirty="0"/>
              <a:t>Dividing the building structure in a way that sound from one part does not travel into the other part.</a:t>
            </a:r>
          </a:p>
          <a:p>
            <a:pPr marL="285750" indent="-285750">
              <a:buFontTx/>
              <a:buChar char="-"/>
            </a:pPr>
            <a:r>
              <a:rPr lang="en-GB" sz="1400" dirty="0"/>
              <a:t>Using machinery silencers. These help reduce the noise from machinery used in the construction process.</a:t>
            </a:r>
          </a:p>
          <a:p>
            <a:pPr marL="285750" indent="-285750">
              <a:buFontTx/>
              <a:buChar char="-"/>
            </a:pPr>
            <a:endParaRPr lang="en-GB" sz="1400" dirty="0"/>
          </a:p>
          <a:p>
            <a:r>
              <a:rPr lang="en-GB" u="sng" dirty="0"/>
              <a:t>Weather Resistance</a:t>
            </a:r>
          </a:p>
          <a:p>
            <a:r>
              <a:rPr lang="en-GB" sz="1400" dirty="0"/>
              <a:t>All buildings should be weather resistant to avoid rain damage, have protection from the cold and heat and any other weather related problems. Damage to the walls from rainwater and other elements can reduce a building’s </a:t>
            </a:r>
            <a:r>
              <a:rPr lang="en-GB" sz="1400" b="1" dirty="0"/>
              <a:t>useful life.</a:t>
            </a:r>
          </a:p>
          <a:p>
            <a:r>
              <a:rPr lang="en-GB" sz="1400" dirty="0"/>
              <a:t>Buildings are made weather resistant using waterproof and impervious materials like these;</a:t>
            </a:r>
          </a:p>
          <a:p>
            <a:endParaRPr lang="en-GB" sz="1400" dirty="0"/>
          </a:p>
          <a:p>
            <a:r>
              <a:rPr lang="en-GB" u="sng" dirty="0"/>
              <a:t>Materials like PVC- </a:t>
            </a:r>
            <a:r>
              <a:rPr lang="en-GB" dirty="0"/>
              <a:t>these can include guttering, soffits and window frames as the plastic is very weather resistant.</a:t>
            </a:r>
          </a:p>
          <a:p>
            <a:r>
              <a:rPr lang="en-GB" u="sng" dirty="0"/>
              <a:t>Rubber weather seals and sealants- </a:t>
            </a:r>
            <a:r>
              <a:rPr lang="en-GB" dirty="0"/>
              <a:t>these are applied to doors and windows to stop water entering.</a:t>
            </a:r>
          </a:p>
          <a:p>
            <a:r>
              <a:rPr lang="en-GB" u="sng" dirty="0"/>
              <a:t>Weather stripping- </a:t>
            </a:r>
            <a:r>
              <a:rPr lang="en-GB" dirty="0"/>
              <a:t>these are strips of vinyl that are used to close the gaps in a door or window to make it weatherproof.. Draught strips are also used to avoid losing heat.</a:t>
            </a:r>
          </a:p>
          <a:p>
            <a:r>
              <a:rPr lang="en-GB" u="sng" dirty="0"/>
              <a:t>Falls</a:t>
            </a:r>
            <a:r>
              <a:rPr lang="en-GB" dirty="0"/>
              <a:t>- these are slopes on the outer parts of doors and windows so the rainwater runs away.</a:t>
            </a:r>
          </a:p>
          <a:p>
            <a:r>
              <a:rPr lang="en-GB" u="sng" dirty="0"/>
              <a:t>Overhangs</a:t>
            </a:r>
            <a:r>
              <a:rPr lang="en-GB" dirty="0"/>
              <a:t>- overhanging eaves of the roof mean that the rainwater runs away from the building.</a:t>
            </a:r>
          </a:p>
          <a:p>
            <a:r>
              <a:rPr lang="en-GB" u="sng" dirty="0"/>
              <a:t>Flashings</a:t>
            </a:r>
            <a:r>
              <a:rPr lang="en-GB" dirty="0"/>
              <a:t>- these are metal sheets used on the roof between the roof and chimney to avoid water getting in the roof.</a:t>
            </a:r>
          </a:p>
          <a:p>
            <a:endParaRPr lang="en-GB"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 y="8438148"/>
            <a:ext cx="2290011" cy="133149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731" y="8438148"/>
            <a:ext cx="2770619" cy="143456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393" y="8686010"/>
            <a:ext cx="1706507" cy="1083632"/>
          </a:xfrm>
          <a:prstGeom prst="rect">
            <a:avLst/>
          </a:prstGeom>
        </p:spPr>
      </p:pic>
    </p:spTree>
    <p:extLst>
      <p:ext uri="{BB962C8B-B14F-4D97-AF65-F5344CB8AC3E}">
        <p14:creationId xmlns:p14="http://schemas.microsoft.com/office/powerpoint/2010/main" val="224514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TextBox 4"/>
          <p:cNvSpPr txBox="1"/>
          <p:nvPr/>
        </p:nvSpPr>
        <p:spPr>
          <a:xfrm>
            <a:off x="288758" y="802105"/>
            <a:ext cx="6304547" cy="1292662"/>
          </a:xfrm>
          <a:prstGeom prst="rect">
            <a:avLst/>
          </a:prstGeom>
          <a:noFill/>
        </p:spPr>
        <p:txBody>
          <a:bodyPr wrap="square" rtlCol="0">
            <a:spAutoFit/>
          </a:bodyPr>
          <a:lstStyle/>
          <a:p>
            <a:r>
              <a:rPr lang="en-GB" dirty="0">
                <a:solidFill>
                  <a:srgbClr val="0070C0"/>
                </a:solidFill>
              </a:rPr>
              <a:t>ACTIVITY 13  </a:t>
            </a:r>
            <a:r>
              <a:rPr lang="en-GB" u="sng" dirty="0"/>
              <a:t>Sustainability</a:t>
            </a:r>
          </a:p>
          <a:p>
            <a:r>
              <a:rPr lang="en-GB" sz="1400" dirty="0"/>
              <a:t>A sustainable building is designed and constructed in a way which has the least impact on the natural environment. Research and find what sustainability is aiming to do (at least 3):</a:t>
            </a:r>
          </a:p>
          <a:p>
            <a:endParaRPr lang="en-GB" dirty="0"/>
          </a:p>
        </p:txBody>
      </p:sp>
      <p:sp>
        <p:nvSpPr>
          <p:cNvPr id="6" name="Rectangle 5"/>
          <p:cNvSpPr/>
          <p:nvPr/>
        </p:nvSpPr>
        <p:spPr>
          <a:xfrm>
            <a:off x="288758" y="1796716"/>
            <a:ext cx="6304547" cy="441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88758" y="2277979"/>
            <a:ext cx="6304547" cy="4491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88758" y="2784578"/>
            <a:ext cx="6304547" cy="448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88758" y="3290399"/>
            <a:ext cx="6304547" cy="3939540"/>
          </a:xfrm>
          <a:prstGeom prst="rect">
            <a:avLst/>
          </a:prstGeom>
          <a:noFill/>
        </p:spPr>
        <p:txBody>
          <a:bodyPr wrap="square" rtlCol="0">
            <a:spAutoFit/>
          </a:bodyPr>
          <a:lstStyle/>
          <a:p>
            <a:r>
              <a:rPr lang="en-GB" u="sng" dirty="0"/>
              <a:t>Methods of sustainable construction</a:t>
            </a:r>
          </a:p>
          <a:p>
            <a:r>
              <a:rPr lang="en-GB" sz="1400" dirty="0"/>
              <a:t>Sustainability must be in the design to achieve it. To achieve it you can:</a:t>
            </a:r>
          </a:p>
          <a:p>
            <a:pPr marL="285750" indent="-285750">
              <a:buFontTx/>
              <a:buChar char="-"/>
            </a:pPr>
            <a:r>
              <a:rPr lang="en-GB" sz="1400" dirty="0"/>
              <a:t>Reuse brownfield sites. This reduces the number of greenfield sites that are used for construction and so keeps a maximum of green space untouched. As brownfield sites have already been built on, it may also mean that less energy would be needed to develop sites.</a:t>
            </a:r>
          </a:p>
          <a:p>
            <a:pPr marL="285750" indent="-285750">
              <a:buFontTx/>
              <a:buChar char="-"/>
            </a:pPr>
            <a:r>
              <a:rPr lang="en-GB" sz="1400" dirty="0"/>
              <a:t>Achieve maximum sunlight through building orientation. A building facing south in the UK will get the most sunlight and so will need less electricity.</a:t>
            </a:r>
          </a:p>
          <a:p>
            <a:pPr marL="285750" indent="-285750">
              <a:buFontTx/>
              <a:buChar char="-"/>
            </a:pPr>
            <a:r>
              <a:rPr lang="en-GB" sz="1400" dirty="0"/>
              <a:t>Reduce time and wastage by using local suppliers and using prefabricated(already made) materials.</a:t>
            </a:r>
          </a:p>
          <a:p>
            <a:pPr marL="285750" indent="-285750">
              <a:buFontTx/>
              <a:buChar char="-"/>
            </a:pPr>
            <a:r>
              <a:rPr lang="en-GB" sz="1400" dirty="0"/>
              <a:t>Recycle site waste by separation and then reuse these.</a:t>
            </a:r>
          </a:p>
          <a:p>
            <a:pPr marL="285750" indent="-285750">
              <a:buFontTx/>
              <a:buChar char="-"/>
            </a:pPr>
            <a:r>
              <a:rPr lang="en-GB" sz="1400" dirty="0"/>
              <a:t>Recycle waste materials</a:t>
            </a:r>
          </a:p>
          <a:p>
            <a:pPr marL="285750" indent="-285750">
              <a:buFontTx/>
              <a:buChar char="-"/>
            </a:pPr>
            <a:r>
              <a:rPr lang="en-GB" sz="1400" dirty="0"/>
              <a:t>Use sustainable materials that are from renewable sources in construction activities </a:t>
            </a:r>
            <a:r>
              <a:rPr lang="en-GB" sz="1400" dirty="0" err="1"/>
              <a:t>e.g</a:t>
            </a:r>
            <a:r>
              <a:rPr lang="en-GB" sz="1400" dirty="0"/>
              <a:t> sheep’s wool can be regrown</a:t>
            </a:r>
          </a:p>
          <a:p>
            <a:endParaRPr lang="en-GB" sz="1400" dirty="0"/>
          </a:p>
          <a:p>
            <a:endParaRPr lang="en-GB" u="sng" dirty="0"/>
          </a:p>
          <a:p>
            <a:endParaRPr lang="en-GB" u="sng" dirty="0"/>
          </a:p>
        </p:txBody>
      </p:sp>
      <p:graphicFrame>
        <p:nvGraphicFramePr>
          <p:cNvPr id="10" name="Table 9"/>
          <p:cNvGraphicFramePr>
            <a:graphicFrameLocks noGrp="1"/>
          </p:cNvGraphicFramePr>
          <p:nvPr>
            <p:extLst>
              <p:ext uri="{D42A27DB-BD31-4B8C-83A1-F6EECF244321}">
                <p14:modId xmlns:p14="http://schemas.microsoft.com/office/powerpoint/2010/main" val="2432964458"/>
              </p:ext>
            </p:extLst>
          </p:nvPr>
        </p:nvGraphicFramePr>
        <p:xfrm>
          <a:off x="288756" y="6477000"/>
          <a:ext cx="6304548" cy="3228472"/>
        </p:xfrm>
        <a:graphic>
          <a:graphicData uri="http://schemas.openxmlformats.org/drawingml/2006/table">
            <a:tbl>
              <a:tblPr firstRow="1" bandRow="1">
                <a:tableStyleId>{5C22544A-7EE6-4342-B048-85BDC9FD1C3A}</a:tableStyleId>
              </a:tblPr>
              <a:tblGrid>
                <a:gridCol w="1203160">
                  <a:extLst>
                    <a:ext uri="{9D8B030D-6E8A-4147-A177-3AD203B41FA5}">
                      <a16:colId xmlns:a16="http://schemas.microsoft.com/office/drawing/2014/main" val="1063619181"/>
                    </a:ext>
                  </a:extLst>
                </a:gridCol>
                <a:gridCol w="5101388">
                  <a:extLst>
                    <a:ext uri="{9D8B030D-6E8A-4147-A177-3AD203B41FA5}">
                      <a16:colId xmlns:a16="http://schemas.microsoft.com/office/drawing/2014/main" val="4039280801"/>
                    </a:ext>
                  </a:extLst>
                </a:gridCol>
              </a:tblGrid>
              <a:tr h="403559">
                <a:tc>
                  <a:txBody>
                    <a:bodyPr/>
                    <a:lstStyle/>
                    <a:p>
                      <a:r>
                        <a:rPr lang="en-GB" dirty="0"/>
                        <a:t>Material</a:t>
                      </a:r>
                    </a:p>
                  </a:txBody>
                  <a:tcPr/>
                </a:tc>
                <a:tc>
                  <a:txBody>
                    <a:bodyPr/>
                    <a:lstStyle/>
                    <a:p>
                      <a:r>
                        <a:rPr lang="en-GB" dirty="0"/>
                        <a:t>Sustainability</a:t>
                      </a:r>
                    </a:p>
                  </a:txBody>
                  <a:tcPr/>
                </a:tc>
                <a:extLst>
                  <a:ext uri="{0D108BD9-81ED-4DB2-BD59-A6C34878D82A}">
                    <a16:rowId xmlns:a16="http://schemas.microsoft.com/office/drawing/2014/main" val="760953604"/>
                  </a:ext>
                </a:extLst>
              </a:tr>
              <a:tr h="403559">
                <a:tc>
                  <a:txBody>
                    <a:bodyPr/>
                    <a:lstStyle/>
                    <a:p>
                      <a:r>
                        <a:rPr lang="en-GB" sz="1000" dirty="0"/>
                        <a:t>Hemp</a:t>
                      </a:r>
                    </a:p>
                  </a:txBody>
                  <a:tcPr/>
                </a:tc>
                <a:tc>
                  <a:txBody>
                    <a:bodyPr/>
                    <a:lstStyle/>
                    <a:p>
                      <a:r>
                        <a:rPr lang="en-GB" sz="1000" dirty="0"/>
                        <a:t>Very widely grown, excellent insulation properties</a:t>
                      </a:r>
                    </a:p>
                  </a:txBody>
                  <a:tcPr/>
                </a:tc>
                <a:extLst>
                  <a:ext uri="{0D108BD9-81ED-4DB2-BD59-A6C34878D82A}">
                    <a16:rowId xmlns:a16="http://schemas.microsoft.com/office/drawing/2014/main" val="2946341831"/>
                  </a:ext>
                </a:extLst>
              </a:tr>
              <a:tr h="403559">
                <a:tc>
                  <a:txBody>
                    <a:bodyPr/>
                    <a:lstStyle/>
                    <a:p>
                      <a:r>
                        <a:rPr lang="en-GB" sz="1000" dirty="0"/>
                        <a:t>Lime</a:t>
                      </a:r>
                    </a:p>
                  </a:txBody>
                  <a:tcPr/>
                </a:tc>
                <a:tc>
                  <a:txBody>
                    <a:bodyPr/>
                    <a:lstStyle/>
                    <a:p>
                      <a:r>
                        <a:rPr lang="en-GB" sz="1000" dirty="0"/>
                        <a:t>This is a natural renewable substance used to make mortar.</a:t>
                      </a:r>
                      <a:r>
                        <a:rPr lang="en-GB" sz="1000" baseline="0" dirty="0"/>
                        <a:t> Lime based mortar can be removed when a structure is knocked down which means it can be recycled.</a:t>
                      </a:r>
                      <a:endParaRPr lang="en-GB" sz="1000" dirty="0"/>
                    </a:p>
                  </a:txBody>
                  <a:tcPr/>
                </a:tc>
                <a:extLst>
                  <a:ext uri="{0D108BD9-81ED-4DB2-BD59-A6C34878D82A}">
                    <a16:rowId xmlns:a16="http://schemas.microsoft.com/office/drawing/2014/main" val="47976521"/>
                  </a:ext>
                </a:extLst>
              </a:tr>
              <a:tr h="403559">
                <a:tc>
                  <a:txBody>
                    <a:bodyPr/>
                    <a:lstStyle/>
                    <a:p>
                      <a:r>
                        <a:rPr lang="en-GB" sz="1000" dirty="0"/>
                        <a:t>Cedar</a:t>
                      </a:r>
                    </a:p>
                  </a:txBody>
                  <a:tcPr/>
                </a:tc>
                <a:tc>
                  <a:txBody>
                    <a:bodyPr/>
                    <a:lstStyle/>
                    <a:p>
                      <a:r>
                        <a:rPr lang="en-GB" sz="1000" dirty="0"/>
                        <a:t>This is a type of wood that us used for cladding. It has natural resistance to moisture and humidity and</a:t>
                      </a:r>
                      <a:r>
                        <a:rPr lang="en-GB" sz="1000" baseline="0" dirty="0"/>
                        <a:t> gives excellent insulation</a:t>
                      </a:r>
                      <a:endParaRPr lang="en-GB" sz="1000" dirty="0"/>
                    </a:p>
                  </a:txBody>
                  <a:tcPr/>
                </a:tc>
                <a:extLst>
                  <a:ext uri="{0D108BD9-81ED-4DB2-BD59-A6C34878D82A}">
                    <a16:rowId xmlns:a16="http://schemas.microsoft.com/office/drawing/2014/main" val="1559570688"/>
                  </a:ext>
                </a:extLst>
              </a:tr>
              <a:tr h="403559">
                <a:tc>
                  <a:txBody>
                    <a:bodyPr/>
                    <a:lstStyle/>
                    <a:p>
                      <a:r>
                        <a:rPr lang="en-GB" sz="1000" dirty="0"/>
                        <a:t>Softwoods</a:t>
                      </a:r>
                    </a:p>
                  </a:txBody>
                  <a:tcPr/>
                </a:tc>
                <a:tc>
                  <a:txBody>
                    <a:bodyPr/>
                    <a:lstStyle/>
                    <a:p>
                      <a:r>
                        <a:rPr lang="en-GB" sz="1000" dirty="0"/>
                        <a:t>Use for timber framed buildings, these can be grown quickly</a:t>
                      </a:r>
                      <a:r>
                        <a:rPr lang="en-GB" sz="1000" baseline="0" dirty="0"/>
                        <a:t> in a sustainable way.</a:t>
                      </a:r>
                      <a:endParaRPr lang="en-GB" sz="1000" dirty="0"/>
                    </a:p>
                  </a:txBody>
                  <a:tcPr/>
                </a:tc>
                <a:extLst>
                  <a:ext uri="{0D108BD9-81ED-4DB2-BD59-A6C34878D82A}">
                    <a16:rowId xmlns:a16="http://schemas.microsoft.com/office/drawing/2014/main" val="4037923147"/>
                  </a:ext>
                </a:extLst>
              </a:tr>
              <a:tr h="403559">
                <a:tc>
                  <a:txBody>
                    <a:bodyPr/>
                    <a:lstStyle/>
                    <a:p>
                      <a:r>
                        <a:rPr lang="en-GB" sz="1000" dirty="0"/>
                        <a:t>Straw</a:t>
                      </a:r>
                    </a:p>
                  </a:txBody>
                  <a:tcPr/>
                </a:tc>
                <a:tc>
                  <a:txBody>
                    <a:bodyPr/>
                    <a:lstStyle/>
                    <a:p>
                      <a:r>
                        <a:rPr lang="en-GB" sz="1000" dirty="0"/>
                        <a:t>Straw bales can be used to build walls and even entire houses.</a:t>
                      </a:r>
                    </a:p>
                  </a:txBody>
                  <a:tcPr/>
                </a:tc>
                <a:extLst>
                  <a:ext uri="{0D108BD9-81ED-4DB2-BD59-A6C34878D82A}">
                    <a16:rowId xmlns:a16="http://schemas.microsoft.com/office/drawing/2014/main" val="4075329361"/>
                  </a:ext>
                </a:extLst>
              </a:tr>
              <a:tr h="403559">
                <a:tc>
                  <a:txBody>
                    <a:bodyPr/>
                    <a:lstStyle/>
                    <a:p>
                      <a:r>
                        <a:rPr lang="en-GB" sz="1000" dirty="0"/>
                        <a:t>Sheep’s wool</a:t>
                      </a:r>
                    </a:p>
                  </a:txBody>
                  <a:tcPr/>
                </a:tc>
                <a:tc>
                  <a:txBody>
                    <a:bodyPr/>
                    <a:lstStyle/>
                    <a:p>
                      <a:r>
                        <a:rPr lang="en-GB" sz="1000" dirty="0"/>
                        <a:t>Can be used as insulation, more sustainable</a:t>
                      </a:r>
                      <a:r>
                        <a:rPr lang="en-GB" sz="1000" baseline="0" dirty="0"/>
                        <a:t> than that artificial insulation materials.</a:t>
                      </a:r>
                      <a:endParaRPr lang="en-GB" sz="1000" dirty="0"/>
                    </a:p>
                  </a:txBody>
                  <a:tcPr/>
                </a:tc>
                <a:extLst>
                  <a:ext uri="{0D108BD9-81ED-4DB2-BD59-A6C34878D82A}">
                    <a16:rowId xmlns:a16="http://schemas.microsoft.com/office/drawing/2014/main" val="3192314877"/>
                  </a:ext>
                </a:extLst>
              </a:tr>
              <a:tr h="403559">
                <a:tc>
                  <a:txBody>
                    <a:bodyPr/>
                    <a:lstStyle/>
                    <a:p>
                      <a:r>
                        <a:rPr lang="en-GB" sz="1000" dirty="0"/>
                        <a:t>Aluminium</a:t>
                      </a:r>
                    </a:p>
                  </a:txBody>
                  <a:tcPr/>
                </a:tc>
                <a:tc>
                  <a:txBody>
                    <a:bodyPr/>
                    <a:lstStyle/>
                    <a:p>
                      <a:r>
                        <a:rPr lang="en-GB" sz="1000" dirty="0"/>
                        <a:t>This is a soft metal that is easily melted</a:t>
                      </a:r>
                      <a:r>
                        <a:rPr lang="en-GB" sz="1000" baseline="0" dirty="0"/>
                        <a:t> down and recycled.</a:t>
                      </a:r>
                      <a:endParaRPr lang="en-GB" sz="1000" dirty="0"/>
                    </a:p>
                  </a:txBody>
                  <a:tcPr/>
                </a:tc>
                <a:extLst>
                  <a:ext uri="{0D108BD9-81ED-4DB2-BD59-A6C34878D82A}">
                    <a16:rowId xmlns:a16="http://schemas.microsoft.com/office/drawing/2014/main" val="1010499640"/>
                  </a:ext>
                </a:extLst>
              </a:tr>
            </a:tbl>
          </a:graphicData>
        </a:graphic>
      </p:graphicFrame>
    </p:spTree>
    <p:extLst>
      <p:ext uri="{BB962C8B-B14F-4D97-AF65-F5344CB8AC3E}">
        <p14:creationId xmlns:p14="http://schemas.microsoft.com/office/powerpoint/2010/main" val="103617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593" y="240632"/>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COMMON STRUCTURAL FORMS FOR LOW-RISE CONSTRUCTION</a:t>
            </a:r>
          </a:p>
        </p:txBody>
      </p:sp>
      <p:sp>
        <p:nvSpPr>
          <p:cNvPr id="2" name="TextBox 1"/>
          <p:cNvSpPr txBox="1"/>
          <p:nvPr/>
        </p:nvSpPr>
        <p:spPr>
          <a:xfrm>
            <a:off x="226593" y="819150"/>
            <a:ext cx="4002507" cy="2800767"/>
          </a:xfrm>
          <a:prstGeom prst="rect">
            <a:avLst/>
          </a:prstGeom>
          <a:noFill/>
        </p:spPr>
        <p:txBody>
          <a:bodyPr wrap="square" rtlCol="0">
            <a:spAutoFit/>
          </a:bodyPr>
          <a:lstStyle/>
          <a:p>
            <a:r>
              <a:rPr lang="en-GB" u="sng" dirty="0"/>
              <a:t>Traditional cavity wall construction </a:t>
            </a:r>
          </a:p>
          <a:p>
            <a:r>
              <a:rPr lang="en-GB" sz="1400" dirty="0"/>
              <a:t>In a traditional cavity wall construction</a:t>
            </a:r>
          </a:p>
          <a:p>
            <a:pPr marL="285750" indent="-285750">
              <a:buFontTx/>
              <a:buChar char="-"/>
            </a:pPr>
            <a:r>
              <a:rPr lang="en-GB" sz="1400" dirty="0"/>
              <a:t>The walls and foundations are usually the loadbearing elements of the construction</a:t>
            </a:r>
          </a:p>
          <a:p>
            <a:pPr marL="285750" indent="-285750">
              <a:buFontTx/>
              <a:buChar char="-"/>
            </a:pPr>
            <a:r>
              <a:rPr lang="en-GB" sz="1400" dirty="0"/>
              <a:t>The external walls are normally constructed as cavity while internal walls are solid or partition walls</a:t>
            </a:r>
          </a:p>
          <a:p>
            <a:pPr marL="285750" indent="-285750">
              <a:buFontTx/>
              <a:buChar char="-"/>
            </a:pPr>
            <a:r>
              <a:rPr lang="en-GB" sz="1400" dirty="0"/>
              <a:t>The external cavity walls have an outer skin or brickwork and inner skin of blockwork</a:t>
            </a:r>
          </a:p>
          <a:p>
            <a:pPr marL="285750" indent="-285750">
              <a:buFontTx/>
              <a:buChar char="-"/>
            </a:pPr>
            <a:r>
              <a:rPr lang="en-GB" sz="1400" dirty="0"/>
              <a:t>The outer skin can also be rendered to provide extra insulation</a:t>
            </a:r>
          </a:p>
          <a:p>
            <a:endParaRPr lang="en-GB" dirty="0"/>
          </a:p>
        </p:txBody>
      </p:sp>
      <p:sp>
        <p:nvSpPr>
          <p:cNvPr id="3" name="Rectangle 2"/>
          <p:cNvSpPr/>
          <p:nvPr/>
        </p:nvSpPr>
        <p:spPr>
          <a:xfrm>
            <a:off x="4076700" y="952500"/>
            <a:ext cx="2628900" cy="2152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endParaRPr lang="en-GB" sz="1600" dirty="0">
              <a:solidFill>
                <a:schemeClr val="tx1"/>
              </a:solidFill>
            </a:endParaRPr>
          </a:p>
          <a:p>
            <a:pPr algn="ctr"/>
            <a:endParaRPr lang="en-GB" sz="1600" dirty="0">
              <a:solidFill>
                <a:schemeClr val="tx1"/>
              </a:solidFill>
            </a:endParaRPr>
          </a:p>
          <a:p>
            <a:pPr algn="ctr"/>
            <a:endParaRPr lang="en-GB" sz="1600" dirty="0">
              <a:solidFill>
                <a:schemeClr val="tx1"/>
              </a:solidFill>
            </a:endParaRPr>
          </a:p>
          <a:p>
            <a:pPr algn="ctr"/>
            <a:r>
              <a:rPr lang="en-GB" sz="1600" dirty="0">
                <a:solidFill>
                  <a:srgbClr val="0070C0"/>
                </a:solidFill>
              </a:rPr>
              <a:t>ACTIVITY 14 </a:t>
            </a:r>
            <a:r>
              <a:rPr lang="en-GB" sz="1600" dirty="0">
                <a:solidFill>
                  <a:schemeClr val="tx1"/>
                </a:solidFill>
              </a:rPr>
              <a:t>Why do you think cavity walls are used as external walls?</a:t>
            </a:r>
          </a:p>
          <a:p>
            <a:pPr algn="ctr"/>
            <a:r>
              <a:rPr lang="en-GB" sz="1600" dirty="0">
                <a:solidFill>
                  <a:schemeClr val="tx1"/>
                </a:solidFill>
              </a:rPr>
              <a:t>________________________________________________________________________________________________________________________</a:t>
            </a:r>
          </a:p>
          <a:p>
            <a:pPr algn="ctr"/>
            <a:endParaRPr lang="en-GB" dirty="0"/>
          </a:p>
          <a:p>
            <a:pPr algn="ctr"/>
            <a:endParaRPr lang="en-GB" dirty="0"/>
          </a:p>
          <a:p>
            <a:pPr algn="ctr"/>
            <a:endParaRPr lang="en-GB" dirty="0"/>
          </a:p>
          <a:p>
            <a:pPr algn="ctr"/>
            <a:endParaRPr lang="en-GB" dirty="0"/>
          </a:p>
        </p:txBody>
      </p:sp>
      <p:sp>
        <p:nvSpPr>
          <p:cNvPr id="5" name="TextBox 4"/>
          <p:cNvSpPr txBox="1"/>
          <p:nvPr/>
        </p:nvSpPr>
        <p:spPr>
          <a:xfrm>
            <a:off x="2952750" y="3383935"/>
            <a:ext cx="3752850" cy="2523768"/>
          </a:xfrm>
          <a:prstGeom prst="rect">
            <a:avLst/>
          </a:prstGeom>
          <a:noFill/>
        </p:spPr>
        <p:txBody>
          <a:bodyPr wrap="square" rtlCol="0">
            <a:spAutoFit/>
          </a:bodyPr>
          <a:lstStyle/>
          <a:p>
            <a:r>
              <a:rPr lang="en-GB" u="sng" dirty="0"/>
              <a:t>Cross-wall construction</a:t>
            </a:r>
          </a:p>
          <a:p>
            <a:r>
              <a:rPr lang="en-GB" sz="1400" dirty="0"/>
              <a:t>In cross-wall construction, the front and back of the building is constructed as non-loadbearing, while the load bearing walls are at right angles to these walls. This leads to the name cross-wall. The floor between these cross-walls is connected to all four walls and provides lateral restraint.</a:t>
            </a:r>
          </a:p>
          <a:p>
            <a:r>
              <a:rPr lang="en-GB" sz="1400" dirty="0"/>
              <a:t>This is suitable for flats or apartments, as it is ideal for creating similar floors. These are quick to make and can be done off-site. Sometimes the cross-wall meets are not weatherproof.</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92" y="3381553"/>
            <a:ext cx="2726157" cy="2333447"/>
          </a:xfrm>
          <a:prstGeom prst="rect">
            <a:avLst/>
          </a:prstGeom>
        </p:spPr>
      </p:pic>
      <p:sp>
        <p:nvSpPr>
          <p:cNvPr id="7" name="TextBox 6"/>
          <p:cNvSpPr txBox="1"/>
          <p:nvPr/>
        </p:nvSpPr>
        <p:spPr>
          <a:xfrm>
            <a:off x="226592" y="5802184"/>
            <a:ext cx="6174206" cy="1661993"/>
          </a:xfrm>
          <a:prstGeom prst="rect">
            <a:avLst/>
          </a:prstGeom>
          <a:noFill/>
        </p:spPr>
        <p:txBody>
          <a:bodyPr wrap="square" rtlCol="0">
            <a:spAutoFit/>
          </a:bodyPr>
          <a:lstStyle/>
          <a:p>
            <a:r>
              <a:rPr lang="en-GB" u="sng" dirty="0">
                <a:solidFill>
                  <a:srgbClr val="0070C0"/>
                </a:solidFill>
              </a:rPr>
              <a:t>ACTIVITY 15  </a:t>
            </a:r>
            <a:r>
              <a:rPr lang="en-GB" u="sng" dirty="0"/>
              <a:t>Structurally insulated panels (SIPS</a:t>
            </a:r>
            <a:r>
              <a:rPr lang="en-GB" dirty="0"/>
              <a:t>)</a:t>
            </a:r>
          </a:p>
          <a:p>
            <a:r>
              <a:rPr lang="en-GB" sz="1400" dirty="0"/>
              <a:t>These are insulated timber panels that are strong enough to take loads. They have a central layer of insulation, with plywood either side. These are made quickly that provides a lighter frame that helps reduce site waste. Because they are wooden they are a small fire risk.</a:t>
            </a:r>
          </a:p>
          <a:p>
            <a:r>
              <a:rPr lang="en-GB" sz="1400" dirty="0"/>
              <a:t>Fill in the advantages and disadvantages of using SIPS and types of buildings they are used in.</a:t>
            </a:r>
          </a:p>
        </p:txBody>
      </p:sp>
      <p:graphicFrame>
        <p:nvGraphicFramePr>
          <p:cNvPr id="8" name="Table 7"/>
          <p:cNvGraphicFramePr>
            <a:graphicFrameLocks noGrp="1"/>
          </p:cNvGraphicFramePr>
          <p:nvPr>
            <p:extLst>
              <p:ext uri="{D42A27DB-BD31-4B8C-83A1-F6EECF244321}">
                <p14:modId xmlns:p14="http://schemas.microsoft.com/office/powerpoint/2010/main" val="3110668743"/>
              </p:ext>
            </p:extLst>
          </p:nvPr>
        </p:nvGraphicFramePr>
        <p:xfrm>
          <a:off x="340891" y="7512844"/>
          <a:ext cx="6059907" cy="2240280"/>
        </p:xfrm>
        <a:graphic>
          <a:graphicData uri="http://schemas.openxmlformats.org/drawingml/2006/table">
            <a:tbl>
              <a:tblPr firstRow="1" bandRow="1">
                <a:tableStyleId>{5C22544A-7EE6-4342-B048-85BDC9FD1C3A}</a:tableStyleId>
              </a:tblPr>
              <a:tblGrid>
                <a:gridCol w="2019969">
                  <a:extLst>
                    <a:ext uri="{9D8B030D-6E8A-4147-A177-3AD203B41FA5}">
                      <a16:colId xmlns:a16="http://schemas.microsoft.com/office/drawing/2014/main" val="1743460824"/>
                    </a:ext>
                  </a:extLst>
                </a:gridCol>
                <a:gridCol w="2019969">
                  <a:extLst>
                    <a:ext uri="{9D8B030D-6E8A-4147-A177-3AD203B41FA5}">
                      <a16:colId xmlns:a16="http://schemas.microsoft.com/office/drawing/2014/main" val="2048718904"/>
                    </a:ext>
                  </a:extLst>
                </a:gridCol>
                <a:gridCol w="2019969">
                  <a:extLst>
                    <a:ext uri="{9D8B030D-6E8A-4147-A177-3AD203B41FA5}">
                      <a16:colId xmlns:a16="http://schemas.microsoft.com/office/drawing/2014/main" val="1165503850"/>
                    </a:ext>
                  </a:extLst>
                </a:gridCol>
              </a:tblGrid>
              <a:tr h="422415">
                <a:tc>
                  <a:txBody>
                    <a:bodyPr/>
                    <a:lstStyle/>
                    <a:p>
                      <a:r>
                        <a:rPr lang="en-GB" dirty="0"/>
                        <a:t>Advantages</a:t>
                      </a:r>
                    </a:p>
                  </a:txBody>
                  <a:tcPr/>
                </a:tc>
                <a:tc>
                  <a:txBody>
                    <a:bodyPr/>
                    <a:lstStyle/>
                    <a:p>
                      <a:r>
                        <a:rPr lang="en-GB" dirty="0"/>
                        <a:t>Disadvantages</a:t>
                      </a:r>
                    </a:p>
                  </a:txBody>
                  <a:tcPr/>
                </a:tc>
                <a:tc>
                  <a:txBody>
                    <a:bodyPr/>
                    <a:lstStyle/>
                    <a:p>
                      <a:r>
                        <a:rPr lang="en-GB" dirty="0"/>
                        <a:t>Types of buildings that use SIPS</a:t>
                      </a:r>
                    </a:p>
                  </a:txBody>
                  <a:tcPr/>
                </a:tc>
                <a:extLst>
                  <a:ext uri="{0D108BD9-81ED-4DB2-BD59-A6C34878D82A}">
                    <a16:rowId xmlns:a16="http://schemas.microsoft.com/office/drawing/2014/main" val="3660245973"/>
                  </a:ext>
                </a:extLst>
              </a:tr>
              <a:tr h="145925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99342207"/>
                  </a:ext>
                </a:extLst>
              </a:tr>
            </a:tbl>
          </a:graphicData>
        </a:graphic>
      </p:graphicFrame>
    </p:spTree>
    <p:extLst>
      <p:ext uri="{BB962C8B-B14F-4D97-AF65-F5344CB8AC3E}">
        <p14:creationId xmlns:p14="http://schemas.microsoft.com/office/powerpoint/2010/main" val="264842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593" y="240632"/>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COMMON STRUCTURAL FORMS FOR LOW-RISE CONSTRUCTION</a:t>
            </a:r>
          </a:p>
        </p:txBody>
      </p:sp>
      <p:sp>
        <p:nvSpPr>
          <p:cNvPr id="5" name="TextBox 4"/>
          <p:cNvSpPr txBox="1"/>
          <p:nvPr/>
        </p:nvSpPr>
        <p:spPr>
          <a:xfrm>
            <a:off x="226593" y="857250"/>
            <a:ext cx="6174205" cy="1015663"/>
          </a:xfrm>
          <a:prstGeom prst="rect">
            <a:avLst/>
          </a:prstGeom>
          <a:noFill/>
        </p:spPr>
        <p:txBody>
          <a:bodyPr wrap="square" rtlCol="0">
            <a:spAutoFit/>
          </a:bodyPr>
          <a:lstStyle/>
          <a:p>
            <a:r>
              <a:rPr lang="en-GB" u="sng" dirty="0"/>
              <a:t>Timber framed construction</a:t>
            </a:r>
          </a:p>
          <a:p>
            <a:r>
              <a:rPr lang="en-GB" sz="1400" dirty="0"/>
              <a:t>Timber framing is commonly used in houses. The frames are made of softwood and covered with plywood. Loadbearing timber walls are made up of small timbers called studs. Noggins go in-between the studs.</a:t>
            </a:r>
          </a:p>
        </p:txBody>
      </p:sp>
      <p:sp>
        <p:nvSpPr>
          <p:cNvPr id="6" name="TextBox 5"/>
          <p:cNvSpPr txBox="1"/>
          <p:nvPr/>
        </p:nvSpPr>
        <p:spPr>
          <a:xfrm>
            <a:off x="226593" y="1872913"/>
            <a:ext cx="6002757" cy="2893100"/>
          </a:xfrm>
          <a:prstGeom prst="rect">
            <a:avLst/>
          </a:prstGeom>
          <a:noFill/>
        </p:spPr>
        <p:txBody>
          <a:bodyPr wrap="square" rtlCol="0">
            <a:spAutoFit/>
          </a:bodyPr>
          <a:lstStyle/>
          <a:p>
            <a:r>
              <a:rPr lang="en-GB" sz="1400" dirty="0"/>
              <a:t>The most common parts of timber framed buildings and their functions are:</a:t>
            </a:r>
          </a:p>
          <a:p>
            <a:r>
              <a:rPr lang="en-GB" sz="1400" dirty="0"/>
              <a:t>Damp proof course- A damp proof course stops moisture coming in from the foundations and damp proof membrane stops is put under the floor for the same purpose.</a:t>
            </a:r>
          </a:p>
          <a:p>
            <a:r>
              <a:rPr lang="en-GB" sz="1400" dirty="0"/>
              <a:t>Finishes- Timber framed buildings can be finished like any other building and can be covered with a brickwork finish and attached with wall ties.</a:t>
            </a:r>
          </a:p>
          <a:p>
            <a:r>
              <a:rPr lang="en-GB" sz="1400" dirty="0"/>
              <a:t>Insulation- This is put in-between the studs and tied so that there are  no gaps.</a:t>
            </a:r>
          </a:p>
          <a:p>
            <a:r>
              <a:rPr lang="en-GB" sz="1400" dirty="0"/>
              <a:t>Lintels-are used at openings like windows and doors to direct rainwater away from the opening.</a:t>
            </a:r>
          </a:p>
          <a:p>
            <a:r>
              <a:rPr lang="en-GB" sz="1400" dirty="0"/>
              <a:t>Studs- these are the upright parts of the timber frame</a:t>
            </a:r>
          </a:p>
          <a:p>
            <a:r>
              <a:rPr lang="en-GB" sz="1400" dirty="0"/>
              <a:t>Moisture resistance- a polythene sheet called a vapour check is built in-between the internal wall and the insulation to stop moisture.</a:t>
            </a:r>
          </a:p>
          <a:p>
            <a:r>
              <a:rPr lang="en-GB" sz="1400" dirty="0"/>
              <a:t>Plywood sheets- these are attached to the external walls to provide bracing.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65043"/>
            <a:ext cx="5772150" cy="283467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593" y="7161709"/>
            <a:ext cx="2857899" cy="24587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93" y="7161709"/>
            <a:ext cx="3140052" cy="2463345"/>
          </a:xfrm>
          <a:prstGeom prst="rect">
            <a:avLst/>
          </a:prstGeom>
        </p:spPr>
      </p:pic>
    </p:spTree>
    <p:extLst>
      <p:ext uri="{BB962C8B-B14F-4D97-AF65-F5344CB8AC3E}">
        <p14:creationId xmlns:p14="http://schemas.microsoft.com/office/powerpoint/2010/main" val="378764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593" y="240632"/>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PRE-CONSTRUCTION WORK</a:t>
            </a:r>
          </a:p>
        </p:txBody>
      </p:sp>
      <p:sp>
        <p:nvSpPr>
          <p:cNvPr id="5" name="TextBox 4"/>
          <p:cNvSpPr txBox="1"/>
          <p:nvPr/>
        </p:nvSpPr>
        <p:spPr>
          <a:xfrm>
            <a:off x="226593" y="857250"/>
            <a:ext cx="6398796" cy="4955203"/>
          </a:xfrm>
          <a:prstGeom prst="rect">
            <a:avLst/>
          </a:prstGeom>
          <a:noFill/>
        </p:spPr>
        <p:txBody>
          <a:bodyPr wrap="square" rtlCol="0">
            <a:spAutoFit/>
          </a:bodyPr>
          <a:lstStyle/>
          <a:p>
            <a:r>
              <a:rPr lang="en-GB" u="sng" dirty="0"/>
              <a:t>Desk based pre-construction</a:t>
            </a:r>
          </a:p>
          <a:p>
            <a:r>
              <a:rPr lang="en-GB" sz="1400" dirty="0"/>
              <a:t>Before work starts on site, a range of activities need to be carried out:</a:t>
            </a:r>
          </a:p>
          <a:p>
            <a:r>
              <a:rPr lang="en-GB" sz="1400" dirty="0"/>
              <a:t>-Health and safety plan, method statements and risk assessments. HSE need to be informed</a:t>
            </a:r>
          </a:p>
          <a:p>
            <a:r>
              <a:rPr lang="en-GB" sz="1400" dirty="0"/>
              <a:t>- Scaled site plan needs to be drawn up. This shows where things like site offices and materials storage should go. Things like welfare facilities like toilets and storage accommodation. Needs fences, temporary roads and fire precaution measures.</a:t>
            </a:r>
          </a:p>
          <a:p>
            <a:r>
              <a:rPr lang="en-GB" sz="1400" dirty="0"/>
              <a:t>-A programme of work or schedule of activities is produced. This should plan out deliveries or resources and materials.</a:t>
            </a:r>
          </a:p>
          <a:p>
            <a:r>
              <a:rPr lang="en-GB" sz="1400" dirty="0"/>
              <a:t>-Resources and materials are bought.</a:t>
            </a:r>
          </a:p>
          <a:p>
            <a:r>
              <a:rPr lang="en-GB" sz="1400" dirty="0"/>
              <a:t>-Safety signs set out round site and tell local public about possible road closures</a:t>
            </a:r>
          </a:p>
          <a:p>
            <a:r>
              <a:rPr lang="en-GB" sz="1400" dirty="0"/>
              <a:t>-Road crossings for plant and deliveries to be organised. Traffic needs to be though about.</a:t>
            </a:r>
          </a:p>
          <a:p>
            <a:r>
              <a:rPr lang="en-GB" u="sng" dirty="0"/>
              <a:t>Pre-construction work on site</a:t>
            </a:r>
          </a:p>
          <a:p>
            <a:r>
              <a:rPr lang="en-GB" sz="1400" dirty="0"/>
              <a:t>-The site is cleared of vegetation and trees</a:t>
            </a:r>
          </a:p>
          <a:p>
            <a:r>
              <a:rPr lang="en-GB" sz="1400" dirty="0"/>
              <a:t>-Any existing structures knocked down</a:t>
            </a:r>
          </a:p>
          <a:p>
            <a:r>
              <a:rPr lang="en-GB" sz="1400" dirty="0"/>
              <a:t>-Services like water, gas and electricity and protected from damage</a:t>
            </a:r>
          </a:p>
          <a:p>
            <a:r>
              <a:rPr lang="en-GB" sz="1400" dirty="0"/>
              <a:t>-Access and exit routes into and out of site are constructed</a:t>
            </a:r>
          </a:p>
          <a:p>
            <a:r>
              <a:rPr lang="en-GB" sz="1400" dirty="0"/>
              <a:t>-The site is set up providing accommodation and services including lighting</a:t>
            </a:r>
          </a:p>
          <a:p>
            <a:r>
              <a:rPr lang="en-GB" sz="1400" dirty="0"/>
              <a:t>-Roads are put in place</a:t>
            </a:r>
          </a:p>
          <a:p>
            <a:r>
              <a:rPr lang="en-GB" sz="1400" dirty="0"/>
              <a:t>-Security is installed like fencing, CCTV and gates</a:t>
            </a:r>
          </a:p>
          <a:p>
            <a:endParaRPr lang="en-GB" sz="1400" dirty="0"/>
          </a:p>
        </p:txBody>
      </p:sp>
      <p:sp>
        <p:nvSpPr>
          <p:cNvPr id="6" name="Rectangle 5"/>
          <p:cNvSpPr/>
          <p:nvPr/>
        </p:nvSpPr>
        <p:spPr>
          <a:xfrm>
            <a:off x="226592" y="5603517"/>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SUB-STRUCTURE GROUNDWORKS</a:t>
            </a:r>
          </a:p>
        </p:txBody>
      </p:sp>
      <p:graphicFrame>
        <p:nvGraphicFramePr>
          <p:cNvPr id="7" name="Table 6"/>
          <p:cNvGraphicFramePr>
            <a:graphicFrameLocks noGrp="1"/>
          </p:cNvGraphicFramePr>
          <p:nvPr>
            <p:extLst>
              <p:ext uri="{D42A27DB-BD31-4B8C-83A1-F6EECF244321}">
                <p14:modId xmlns:p14="http://schemas.microsoft.com/office/powerpoint/2010/main" val="3997325810"/>
              </p:ext>
            </p:extLst>
          </p:nvPr>
        </p:nvGraphicFramePr>
        <p:xfrm>
          <a:off x="241632" y="6641429"/>
          <a:ext cx="6383757" cy="3071586"/>
        </p:xfrm>
        <a:graphic>
          <a:graphicData uri="http://schemas.openxmlformats.org/drawingml/2006/table">
            <a:tbl>
              <a:tblPr firstRow="1" bandRow="1">
                <a:tableStyleId>{5C22544A-7EE6-4342-B048-85BDC9FD1C3A}</a:tableStyleId>
              </a:tblPr>
              <a:tblGrid>
                <a:gridCol w="2127919">
                  <a:extLst>
                    <a:ext uri="{9D8B030D-6E8A-4147-A177-3AD203B41FA5}">
                      <a16:colId xmlns:a16="http://schemas.microsoft.com/office/drawing/2014/main" val="3996030920"/>
                    </a:ext>
                  </a:extLst>
                </a:gridCol>
                <a:gridCol w="2127919">
                  <a:extLst>
                    <a:ext uri="{9D8B030D-6E8A-4147-A177-3AD203B41FA5}">
                      <a16:colId xmlns:a16="http://schemas.microsoft.com/office/drawing/2014/main" val="3767600899"/>
                    </a:ext>
                  </a:extLst>
                </a:gridCol>
                <a:gridCol w="2127919">
                  <a:extLst>
                    <a:ext uri="{9D8B030D-6E8A-4147-A177-3AD203B41FA5}">
                      <a16:colId xmlns:a16="http://schemas.microsoft.com/office/drawing/2014/main" val="2613814175"/>
                    </a:ext>
                  </a:extLst>
                </a:gridCol>
              </a:tblGrid>
              <a:tr h="419826">
                <a:tc>
                  <a:txBody>
                    <a:bodyPr/>
                    <a:lstStyle/>
                    <a:p>
                      <a:r>
                        <a:rPr lang="en-GB" dirty="0"/>
                        <a:t>HAZARD</a:t>
                      </a:r>
                    </a:p>
                  </a:txBody>
                  <a:tcPr/>
                </a:tc>
                <a:tc>
                  <a:txBody>
                    <a:bodyPr/>
                    <a:lstStyle/>
                    <a:p>
                      <a:r>
                        <a:rPr lang="en-GB" dirty="0"/>
                        <a:t>RISK</a:t>
                      </a:r>
                    </a:p>
                  </a:txBody>
                  <a:tcPr/>
                </a:tc>
                <a:tc>
                  <a:txBody>
                    <a:bodyPr/>
                    <a:lstStyle/>
                    <a:p>
                      <a:r>
                        <a:rPr lang="en-GB" dirty="0"/>
                        <a:t>CONTROL</a:t>
                      </a:r>
                      <a:r>
                        <a:rPr lang="en-GB" baseline="0" dirty="0"/>
                        <a:t> MEASURE</a:t>
                      </a:r>
                      <a:endParaRPr lang="en-GB" dirty="0"/>
                    </a:p>
                  </a:txBody>
                  <a:tcPr/>
                </a:tc>
                <a:extLst>
                  <a:ext uri="{0D108BD9-81ED-4DB2-BD59-A6C34878D82A}">
                    <a16:rowId xmlns:a16="http://schemas.microsoft.com/office/drawing/2014/main" val="145634098"/>
                  </a:ext>
                </a:extLst>
              </a:tr>
              <a:tr h="419826">
                <a:tc>
                  <a:txBody>
                    <a:bodyPr/>
                    <a:lstStyle/>
                    <a:p>
                      <a:r>
                        <a:rPr lang="en-GB" sz="1200" dirty="0"/>
                        <a:t>Gas</a:t>
                      </a:r>
                    </a:p>
                  </a:txBody>
                  <a:tcPr/>
                </a:tc>
                <a:tc>
                  <a:txBody>
                    <a:bodyPr/>
                    <a:lstStyle/>
                    <a:p>
                      <a:r>
                        <a:rPr lang="en-GB" sz="1200" dirty="0"/>
                        <a:t>Injury</a:t>
                      </a:r>
                      <a:r>
                        <a:rPr lang="en-GB" sz="1200" baseline="0" dirty="0"/>
                        <a:t> or death</a:t>
                      </a:r>
                      <a:endParaRPr lang="en-GB" sz="1200" dirty="0"/>
                    </a:p>
                  </a:txBody>
                  <a:tcPr/>
                </a:tc>
                <a:tc>
                  <a:txBody>
                    <a:bodyPr/>
                    <a:lstStyle/>
                    <a:p>
                      <a:r>
                        <a:rPr lang="en-GB" sz="1200" dirty="0"/>
                        <a:t>Avoiding services such as gas mains</a:t>
                      </a:r>
                    </a:p>
                  </a:txBody>
                  <a:tcPr/>
                </a:tc>
                <a:extLst>
                  <a:ext uri="{0D108BD9-81ED-4DB2-BD59-A6C34878D82A}">
                    <a16:rowId xmlns:a16="http://schemas.microsoft.com/office/drawing/2014/main" val="1732682710"/>
                  </a:ext>
                </a:extLst>
              </a:tr>
              <a:tr h="419826">
                <a:tc>
                  <a:txBody>
                    <a:bodyPr/>
                    <a:lstStyle/>
                    <a:p>
                      <a:r>
                        <a:rPr lang="en-GB" sz="1200" dirty="0"/>
                        <a:t>Presence of ground water</a:t>
                      </a:r>
                    </a:p>
                  </a:txBody>
                  <a:tcPr/>
                </a:tc>
                <a:tc>
                  <a:txBody>
                    <a:bodyPr/>
                    <a:lstStyle/>
                    <a:p>
                      <a:r>
                        <a:rPr lang="en-GB" sz="1200" dirty="0"/>
                        <a:t>Flooding or drowning</a:t>
                      </a:r>
                    </a:p>
                  </a:txBody>
                  <a:tcPr/>
                </a:tc>
                <a:tc>
                  <a:txBody>
                    <a:bodyPr/>
                    <a:lstStyle/>
                    <a:p>
                      <a:r>
                        <a:rPr lang="en-GB" sz="1200" dirty="0"/>
                        <a:t>Pumping out</a:t>
                      </a:r>
                      <a:r>
                        <a:rPr lang="en-GB" sz="1200" baseline="0" dirty="0"/>
                        <a:t> excess ground water</a:t>
                      </a:r>
                      <a:endParaRPr lang="en-GB" sz="1200" dirty="0"/>
                    </a:p>
                  </a:txBody>
                  <a:tcPr/>
                </a:tc>
                <a:extLst>
                  <a:ext uri="{0D108BD9-81ED-4DB2-BD59-A6C34878D82A}">
                    <a16:rowId xmlns:a16="http://schemas.microsoft.com/office/drawing/2014/main" val="3561772561"/>
                  </a:ext>
                </a:extLst>
              </a:tr>
              <a:tr h="419826">
                <a:tc>
                  <a:txBody>
                    <a:bodyPr/>
                    <a:lstStyle/>
                    <a:p>
                      <a:r>
                        <a:rPr lang="en-GB" sz="1200" dirty="0"/>
                        <a:t>Confined space</a:t>
                      </a:r>
                    </a:p>
                  </a:txBody>
                  <a:tcPr/>
                </a:tc>
                <a:tc>
                  <a:txBody>
                    <a:bodyPr/>
                    <a:lstStyle/>
                    <a:p>
                      <a:r>
                        <a:rPr lang="en-GB" sz="1200" dirty="0"/>
                        <a:t>Crushing</a:t>
                      </a:r>
                      <a:r>
                        <a:rPr lang="en-GB" sz="1200" baseline="0" dirty="0"/>
                        <a:t> or musculoskeletal</a:t>
                      </a:r>
                      <a:endParaRPr lang="en-GB" sz="1200" dirty="0"/>
                    </a:p>
                  </a:txBody>
                  <a:tcPr/>
                </a:tc>
                <a:tc>
                  <a:txBody>
                    <a:bodyPr/>
                    <a:lstStyle/>
                    <a:p>
                      <a:r>
                        <a:rPr lang="en-GB" sz="1200" dirty="0"/>
                        <a:t>Use the right PPE and reduce amount of work done in small spaces</a:t>
                      </a:r>
                    </a:p>
                  </a:txBody>
                  <a:tcPr/>
                </a:tc>
                <a:extLst>
                  <a:ext uri="{0D108BD9-81ED-4DB2-BD59-A6C34878D82A}">
                    <a16:rowId xmlns:a16="http://schemas.microsoft.com/office/drawing/2014/main" val="1915573022"/>
                  </a:ext>
                </a:extLst>
              </a:tr>
              <a:tr h="419826">
                <a:tc>
                  <a:txBody>
                    <a:bodyPr/>
                    <a:lstStyle/>
                    <a:p>
                      <a:r>
                        <a:rPr lang="en-GB" sz="1200" dirty="0"/>
                        <a:t>Existing services</a:t>
                      </a:r>
                    </a:p>
                  </a:txBody>
                  <a:tcPr/>
                </a:tc>
                <a:tc>
                  <a:txBody>
                    <a:bodyPr/>
                    <a:lstStyle/>
                    <a:p>
                      <a:r>
                        <a:rPr lang="en-GB" sz="1200" dirty="0"/>
                        <a:t>Injury, death, flooding or power</a:t>
                      </a:r>
                      <a:r>
                        <a:rPr lang="en-GB" sz="1200" baseline="0" dirty="0"/>
                        <a:t> outages</a:t>
                      </a:r>
                      <a:endParaRPr lang="en-GB" sz="1200" dirty="0"/>
                    </a:p>
                  </a:txBody>
                  <a:tcPr/>
                </a:tc>
                <a:tc>
                  <a:txBody>
                    <a:bodyPr/>
                    <a:lstStyle/>
                    <a:p>
                      <a:r>
                        <a:rPr lang="en-GB" sz="1200" dirty="0"/>
                        <a:t>Locate and protect all existing services</a:t>
                      </a:r>
                      <a:r>
                        <a:rPr lang="en-GB" sz="1200" baseline="0" dirty="0"/>
                        <a:t> before work begins</a:t>
                      </a:r>
                      <a:endParaRPr lang="en-GB" sz="1200" dirty="0"/>
                    </a:p>
                  </a:txBody>
                  <a:tcPr/>
                </a:tc>
                <a:extLst>
                  <a:ext uri="{0D108BD9-81ED-4DB2-BD59-A6C34878D82A}">
                    <a16:rowId xmlns:a16="http://schemas.microsoft.com/office/drawing/2014/main" val="1074138848"/>
                  </a:ext>
                </a:extLst>
              </a:tr>
              <a:tr h="419826">
                <a:tc>
                  <a:txBody>
                    <a:bodyPr/>
                    <a:lstStyle/>
                    <a:p>
                      <a:r>
                        <a:rPr lang="en-GB" sz="1200" dirty="0"/>
                        <a:t>Proximity of excavation plant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Injury</a:t>
                      </a:r>
                      <a:r>
                        <a:rPr lang="en-GB" sz="1200" baseline="0" dirty="0"/>
                        <a:t> or death</a:t>
                      </a:r>
                      <a:endParaRPr lang="en-GB" sz="1200" dirty="0"/>
                    </a:p>
                    <a:p>
                      <a:endParaRPr lang="en-GB" sz="1200" dirty="0"/>
                    </a:p>
                  </a:txBody>
                  <a:tcPr/>
                </a:tc>
                <a:tc>
                  <a:txBody>
                    <a:bodyPr/>
                    <a:lstStyle/>
                    <a:p>
                      <a:r>
                        <a:rPr lang="en-GB" sz="1200" dirty="0"/>
                        <a:t>Barriers stop</a:t>
                      </a:r>
                      <a:r>
                        <a:rPr lang="en-GB" sz="1200" baseline="0" dirty="0"/>
                        <a:t> moving machinery getting close to excavation.</a:t>
                      </a:r>
                      <a:endParaRPr lang="en-GB" sz="1200" dirty="0"/>
                    </a:p>
                  </a:txBody>
                  <a:tcPr/>
                </a:tc>
                <a:extLst>
                  <a:ext uri="{0D108BD9-81ED-4DB2-BD59-A6C34878D82A}">
                    <a16:rowId xmlns:a16="http://schemas.microsoft.com/office/drawing/2014/main" val="3330176548"/>
                  </a:ext>
                </a:extLst>
              </a:tr>
            </a:tbl>
          </a:graphicData>
        </a:graphic>
      </p:graphicFrame>
      <p:sp>
        <p:nvSpPr>
          <p:cNvPr id="8" name="TextBox 7"/>
          <p:cNvSpPr txBox="1"/>
          <p:nvPr/>
        </p:nvSpPr>
        <p:spPr>
          <a:xfrm>
            <a:off x="241632" y="6021389"/>
            <a:ext cx="6159165" cy="553998"/>
          </a:xfrm>
          <a:prstGeom prst="rect">
            <a:avLst/>
          </a:prstGeom>
          <a:noFill/>
        </p:spPr>
        <p:txBody>
          <a:bodyPr wrap="square" rtlCol="0">
            <a:spAutoFit/>
          </a:bodyPr>
          <a:lstStyle/>
          <a:p>
            <a:r>
              <a:rPr lang="en-GB" sz="1600" u="sng" dirty="0"/>
              <a:t>Hazards associated with groundworks</a:t>
            </a:r>
          </a:p>
          <a:p>
            <a:r>
              <a:rPr lang="en-GB" sz="1400" dirty="0"/>
              <a:t>This table shows how groundwork hazards can be controlled</a:t>
            </a:r>
          </a:p>
        </p:txBody>
      </p:sp>
    </p:spTree>
    <p:extLst>
      <p:ext uri="{BB962C8B-B14F-4D97-AF65-F5344CB8AC3E}">
        <p14:creationId xmlns:p14="http://schemas.microsoft.com/office/powerpoint/2010/main" val="223411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642" y="231417"/>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SUB-STRUCTURE GROUNDWORKS</a:t>
            </a:r>
          </a:p>
        </p:txBody>
      </p:sp>
      <p:sp>
        <p:nvSpPr>
          <p:cNvPr id="7" name="TextBox 6"/>
          <p:cNvSpPr txBox="1"/>
          <p:nvPr/>
        </p:nvSpPr>
        <p:spPr>
          <a:xfrm>
            <a:off x="228600" y="857250"/>
            <a:ext cx="6305550" cy="3323987"/>
          </a:xfrm>
          <a:prstGeom prst="rect">
            <a:avLst/>
          </a:prstGeom>
          <a:noFill/>
        </p:spPr>
        <p:txBody>
          <a:bodyPr wrap="square" rtlCol="0">
            <a:spAutoFit/>
          </a:bodyPr>
          <a:lstStyle/>
          <a:p>
            <a:r>
              <a:rPr lang="en-GB" sz="1000" u="sng" dirty="0"/>
              <a:t>Control of water</a:t>
            </a:r>
          </a:p>
          <a:p>
            <a:r>
              <a:rPr lang="en-GB" sz="1000" dirty="0"/>
              <a:t>Sub-soil water is present below the ground. It is also known as groundwater. During the design and build process, sub-soil water must not be allowed to enter the building and damage it.</a:t>
            </a:r>
          </a:p>
          <a:p>
            <a:r>
              <a:rPr lang="en-GB" sz="1000" dirty="0"/>
              <a:t>We can do this in a temporary way by using a simple sump pump where the water collects in a sump and then is pumped out.</a:t>
            </a:r>
          </a:p>
          <a:p>
            <a:r>
              <a:rPr lang="en-GB" sz="1000" dirty="0"/>
              <a:t>A more permanent way is land drainage and there are several methods of land drainage.</a:t>
            </a:r>
          </a:p>
          <a:p>
            <a:r>
              <a:rPr lang="en-GB" sz="1000" u="sng" dirty="0"/>
              <a:t>Earthwork support</a:t>
            </a:r>
          </a:p>
          <a:p>
            <a:r>
              <a:rPr lang="en-GB" sz="1000" dirty="0"/>
              <a:t>This is the support of the sides of excavation. There are different methods of earthwork support depending on the needs of the site and the type of soil you are digging, these include:</a:t>
            </a:r>
          </a:p>
          <a:p>
            <a:pPr marL="285750" indent="-285750">
              <a:buFontTx/>
              <a:buChar char="-"/>
            </a:pPr>
            <a:r>
              <a:rPr lang="en-GB" sz="1000" dirty="0"/>
              <a:t>Steel trench sheets</a:t>
            </a:r>
          </a:p>
          <a:p>
            <a:pPr marL="285750" indent="-285750">
              <a:buFontTx/>
              <a:buChar char="-"/>
            </a:pPr>
            <a:r>
              <a:rPr lang="en-GB" sz="1000" dirty="0"/>
              <a:t>Hydraulic trench supports</a:t>
            </a:r>
          </a:p>
          <a:p>
            <a:pPr marL="285750" indent="-285750">
              <a:buFontTx/>
              <a:buChar char="-"/>
            </a:pPr>
            <a:r>
              <a:rPr lang="en-GB" sz="1000" dirty="0"/>
              <a:t>Timbering</a:t>
            </a:r>
          </a:p>
          <a:p>
            <a:pPr marL="285750" indent="-285750">
              <a:buFontTx/>
              <a:buChar char="-"/>
            </a:pPr>
            <a:r>
              <a:rPr lang="en-GB" sz="1000" dirty="0"/>
              <a:t>Aluminium walling</a:t>
            </a:r>
          </a:p>
          <a:p>
            <a:pPr marL="285750" indent="-285750">
              <a:buFontTx/>
              <a:buChar char="-"/>
            </a:pPr>
            <a:endParaRPr lang="en-GB" sz="1000" dirty="0"/>
          </a:p>
          <a:p>
            <a:r>
              <a:rPr lang="en-GB" sz="1000" u="sng" dirty="0"/>
              <a:t>Foundations</a:t>
            </a:r>
          </a:p>
          <a:p>
            <a:r>
              <a:rPr lang="en-GB" sz="1000" dirty="0"/>
              <a:t>The function of a foundation is to safely limit the load to the ground or sub-soil. They should support the building for its lifespan.</a:t>
            </a:r>
          </a:p>
          <a:p>
            <a:r>
              <a:rPr lang="en-GB" sz="1000" dirty="0"/>
              <a:t>There are different types of foundation and they depend on the structure, site requirements and soil as can be seen below.</a:t>
            </a:r>
          </a:p>
          <a:p>
            <a:endParaRPr lang="en-GB" sz="1000" dirty="0"/>
          </a:p>
          <a:p>
            <a:endParaRPr lang="en-GB" sz="1000" dirty="0"/>
          </a:p>
        </p:txBody>
      </p:sp>
      <p:pic>
        <p:nvPicPr>
          <p:cNvPr id="11" name="Picture 10"/>
          <p:cNvPicPr>
            <a:picLocks noChangeAspect="1"/>
          </p:cNvPicPr>
          <p:nvPr/>
        </p:nvPicPr>
        <p:blipFill>
          <a:blip r:embed="rId2"/>
          <a:stretch>
            <a:fillRect/>
          </a:stretch>
        </p:blipFill>
        <p:spPr>
          <a:xfrm rot="10800000">
            <a:off x="333375" y="3852822"/>
            <a:ext cx="6200775" cy="2571214"/>
          </a:xfrm>
          <a:prstGeom prst="rect">
            <a:avLst/>
          </a:prstGeom>
        </p:spPr>
      </p:pic>
      <p:pic>
        <p:nvPicPr>
          <p:cNvPr id="12" name="Picture 11"/>
          <p:cNvPicPr>
            <a:picLocks noChangeAspect="1"/>
          </p:cNvPicPr>
          <p:nvPr/>
        </p:nvPicPr>
        <p:blipFill>
          <a:blip r:embed="rId3"/>
          <a:stretch>
            <a:fillRect/>
          </a:stretch>
        </p:blipFill>
        <p:spPr>
          <a:xfrm rot="10800000">
            <a:off x="180975" y="6424036"/>
            <a:ext cx="6353175" cy="3509470"/>
          </a:xfrm>
          <a:prstGeom prst="rect">
            <a:avLst/>
          </a:prstGeom>
        </p:spPr>
      </p:pic>
    </p:spTree>
    <p:extLst>
      <p:ext uri="{BB962C8B-B14F-4D97-AF65-F5344CB8AC3E}">
        <p14:creationId xmlns:p14="http://schemas.microsoft.com/office/powerpoint/2010/main" val="223469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403544"/>
            <a:ext cx="5915025" cy="1914702"/>
          </a:xfrm>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3949" y="915779"/>
            <a:ext cx="4836403" cy="381597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 y="5522493"/>
            <a:ext cx="5043487" cy="3839589"/>
          </a:xfrm>
          <a:prstGeom prst="rect">
            <a:avLst/>
          </a:prstGeom>
        </p:spPr>
      </p:pic>
      <p:sp>
        <p:nvSpPr>
          <p:cNvPr id="8" name="TextBox 7"/>
          <p:cNvSpPr txBox="1"/>
          <p:nvPr/>
        </p:nvSpPr>
        <p:spPr>
          <a:xfrm>
            <a:off x="1123950" y="403544"/>
            <a:ext cx="3924300" cy="369332"/>
          </a:xfrm>
          <a:prstGeom prst="rect">
            <a:avLst/>
          </a:prstGeom>
          <a:noFill/>
        </p:spPr>
        <p:txBody>
          <a:bodyPr wrap="square" rtlCol="0">
            <a:spAutoFit/>
          </a:bodyPr>
          <a:lstStyle/>
          <a:p>
            <a:r>
              <a:rPr lang="en-GB" b="1" u="sng" dirty="0"/>
              <a:t>STRIP FOUNDATION</a:t>
            </a:r>
          </a:p>
        </p:txBody>
      </p:sp>
      <p:sp>
        <p:nvSpPr>
          <p:cNvPr id="9" name="TextBox 8"/>
          <p:cNvSpPr txBox="1"/>
          <p:nvPr/>
        </p:nvSpPr>
        <p:spPr>
          <a:xfrm>
            <a:off x="1123949" y="5010258"/>
            <a:ext cx="4552950" cy="369332"/>
          </a:xfrm>
          <a:prstGeom prst="rect">
            <a:avLst/>
          </a:prstGeom>
          <a:noFill/>
        </p:spPr>
        <p:txBody>
          <a:bodyPr wrap="square" rtlCol="0">
            <a:spAutoFit/>
          </a:bodyPr>
          <a:lstStyle/>
          <a:p>
            <a:r>
              <a:rPr lang="en-GB" b="1" u="sng" dirty="0"/>
              <a:t>DEEP STRIP or MASS FILL FOUNDATION</a:t>
            </a:r>
          </a:p>
        </p:txBody>
      </p:sp>
    </p:spTree>
    <p:extLst>
      <p:ext uri="{BB962C8B-B14F-4D97-AF65-F5344CB8AC3E}">
        <p14:creationId xmlns:p14="http://schemas.microsoft.com/office/powerpoint/2010/main" val="119194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488" y="896737"/>
            <a:ext cx="5414962" cy="335313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8" y="5342970"/>
            <a:ext cx="3828595" cy="4563030"/>
          </a:xfrm>
          <a:prstGeom prst="rect">
            <a:avLst/>
          </a:prstGeom>
        </p:spPr>
      </p:pic>
      <p:sp>
        <p:nvSpPr>
          <p:cNvPr id="6" name="TextBox 5"/>
          <p:cNvSpPr txBox="1"/>
          <p:nvPr/>
        </p:nvSpPr>
        <p:spPr>
          <a:xfrm>
            <a:off x="471488" y="300326"/>
            <a:ext cx="3828595" cy="369332"/>
          </a:xfrm>
          <a:prstGeom prst="rect">
            <a:avLst/>
          </a:prstGeom>
          <a:noFill/>
        </p:spPr>
        <p:txBody>
          <a:bodyPr wrap="square" rtlCol="0">
            <a:spAutoFit/>
          </a:bodyPr>
          <a:lstStyle/>
          <a:p>
            <a:r>
              <a:rPr lang="en-GB" b="1" u="sng" dirty="0"/>
              <a:t>RAFT FOUNDATION</a:t>
            </a:r>
          </a:p>
        </p:txBody>
      </p:sp>
      <p:sp>
        <p:nvSpPr>
          <p:cNvPr id="7" name="TextBox 6"/>
          <p:cNvSpPr txBox="1"/>
          <p:nvPr/>
        </p:nvSpPr>
        <p:spPr>
          <a:xfrm>
            <a:off x="471488" y="4781550"/>
            <a:ext cx="3828595" cy="369332"/>
          </a:xfrm>
          <a:prstGeom prst="rect">
            <a:avLst/>
          </a:prstGeom>
          <a:noFill/>
        </p:spPr>
        <p:txBody>
          <a:bodyPr wrap="square" rtlCol="0">
            <a:spAutoFit/>
          </a:bodyPr>
          <a:lstStyle/>
          <a:p>
            <a:r>
              <a:rPr lang="en-GB" b="1" u="sng" dirty="0"/>
              <a:t>SHORT BORE PILES</a:t>
            </a:r>
          </a:p>
        </p:txBody>
      </p:sp>
    </p:spTree>
    <p:extLst>
      <p:ext uri="{BB962C8B-B14F-4D97-AF65-F5344CB8AC3E}">
        <p14:creationId xmlns:p14="http://schemas.microsoft.com/office/powerpoint/2010/main" val="382782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ad foundation"/>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056" y="1191157"/>
            <a:ext cx="5684043" cy="30020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1488" y="527405"/>
            <a:ext cx="3890962" cy="369332"/>
          </a:xfrm>
          <a:prstGeom prst="rect">
            <a:avLst/>
          </a:prstGeom>
          <a:noFill/>
        </p:spPr>
        <p:txBody>
          <a:bodyPr wrap="square" rtlCol="0">
            <a:spAutoFit/>
          </a:bodyPr>
          <a:lstStyle/>
          <a:p>
            <a:r>
              <a:rPr lang="en-GB" b="1" u="sng" dirty="0"/>
              <a:t>PAD FOUNDATION</a:t>
            </a:r>
          </a:p>
        </p:txBody>
      </p:sp>
      <p:sp>
        <p:nvSpPr>
          <p:cNvPr id="8" name="TextBox 7"/>
          <p:cNvSpPr txBox="1"/>
          <p:nvPr/>
        </p:nvSpPr>
        <p:spPr>
          <a:xfrm>
            <a:off x="471488" y="4266093"/>
            <a:ext cx="5662611" cy="1723549"/>
          </a:xfrm>
          <a:prstGeom prst="rect">
            <a:avLst/>
          </a:prstGeom>
          <a:noFill/>
        </p:spPr>
        <p:txBody>
          <a:bodyPr wrap="square" rtlCol="0">
            <a:spAutoFit/>
          </a:bodyPr>
          <a:lstStyle/>
          <a:p>
            <a:endParaRPr lang="en-GB" b="1" dirty="0"/>
          </a:p>
          <a:p>
            <a:r>
              <a:rPr lang="en-GB" b="1" u="sng" dirty="0"/>
              <a:t>MATHS</a:t>
            </a:r>
          </a:p>
          <a:p>
            <a:r>
              <a:rPr lang="en-GB" sz="1400" dirty="0"/>
              <a:t>Construction workers must use maths in a variety of ways while practicing their trade, including taking measurements, estimating the amount  of concrete needed in a </a:t>
            </a:r>
            <a:r>
              <a:rPr lang="en-GB" sz="1400" b="1" dirty="0"/>
              <a:t>foundation</a:t>
            </a:r>
            <a:r>
              <a:rPr lang="en-GB" sz="1400" dirty="0"/>
              <a:t> pour, converting quantities and solving equations. Construction workers must be able to add, subtract, divide and multiply as well as work with fractions.</a:t>
            </a:r>
          </a:p>
        </p:txBody>
      </p:sp>
      <p:sp>
        <p:nvSpPr>
          <p:cNvPr id="9" name="AutoShape 6"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3"/>
          <a:stretch>
            <a:fillRect/>
          </a:stretch>
        </p:blipFill>
        <p:spPr>
          <a:xfrm>
            <a:off x="1658303" y="6570345"/>
            <a:ext cx="2838450" cy="1276350"/>
          </a:xfrm>
          <a:prstGeom prst="rect">
            <a:avLst/>
          </a:prstGeom>
        </p:spPr>
      </p:pic>
      <p:sp>
        <p:nvSpPr>
          <p:cNvPr id="12" name="TextBox 11"/>
          <p:cNvSpPr txBox="1"/>
          <p:nvPr/>
        </p:nvSpPr>
        <p:spPr>
          <a:xfrm>
            <a:off x="504145" y="7968343"/>
            <a:ext cx="5428705" cy="646331"/>
          </a:xfrm>
          <a:prstGeom prst="rect">
            <a:avLst/>
          </a:prstGeom>
          <a:noFill/>
        </p:spPr>
        <p:txBody>
          <a:bodyPr wrap="square" rtlCol="0">
            <a:spAutoFit/>
          </a:bodyPr>
          <a:lstStyle/>
          <a:p>
            <a:r>
              <a:rPr lang="en-GB" dirty="0"/>
              <a:t>There are two layers with 10 cubes in each layer. The</a:t>
            </a:r>
            <a:br>
              <a:rPr lang="en-GB" dirty="0"/>
            </a:br>
            <a:r>
              <a:rPr lang="en-GB" dirty="0"/>
              <a:t>volume is 20 cubic centimetres. </a:t>
            </a:r>
          </a:p>
        </p:txBody>
      </p:sp>
    </p:spTree>
    <p:extLst>
      <p:ext uri="{BB962C8B-B14F-4D97-AF65-F5344CB8AC3E}">
        <p14:creationId xmlns:p14="http://schemas.microsoft.com/office/powerpoint/2010/main" val="403039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42" y="231417"/>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SUB-STRUCTURE GROUNDWORKS</a:t>
            </a:r>
          </a:p>
        </p:txBody>
      </p:sp>
      <p:sp>
        <p:nvSpPr>
          <p:cNvPr id="5" name="TextBox 4"/>
          <p:cNvSpPr txBox="1"/>
          <p:nvPr/>
        </p:nvSpPr>
        <p:spPr>
          <a:xfrm>
            <a:off x="168442" y="818147"/>
            <a:ext cx="3874169" cy="6801862"/>
          </a:xfrm>
          <a:prstGeom prst="rect">
            <a:avLst/>
          </a:prstGeom>
          <a:noFill/>
        </p:spPr>
        <p:txBody>
          <a:bodyPr wrap="square" rtlCol="0">
            <a:spAutoFit/>
          </a:bodyPr>
          <a:lstStyle/>
          <a:p>
            <a:r>
              <a:rPr lang="en-GB" u="sng" dirty="0"/>
              <a:t>Ground floors</a:t>
            </a:r>
          </a:p>
          <a:p>
            <a:r>
              <a:rPr lang="en-GB" sz="1400" dirty="0"/>
              <a:t>Ground floors can be either solid or suspended.</a:t>
            </a:r>
          </a:p>
          <a:p>
            <a:endParaRPr lang="en-GB" sz="1400" dirty="0"/>
          </a:p>
          <a:p>
            <a:r>
              <a:rPr lang="en-GB" sz="1400" dirty="0"/>
              <a:t>A solid floor bears directly onto the ground from which it gains support. It is usually made up of concrete or:</a:t>
            </a:r>
          </a:p>
          <a:p>
            <a:r>
              <a:rPr lang="en-GB" sz="1400" dirty="0"/>
              <a:t>-</a:t>
            </a:r>
            <a:r>
              <a:rPr lang="en-GB" sz="1400" dirty="0" err="1"/>
              <a:t>Hardcore</a:t>
            </a:r>
            <a:r>
              <a:rPr lang="en-GB" sz="1400" dirty="0"/>
              <a:t> to provide a strong base</a:t>
            </a:r>
          </a:p>
          <a:p>
            <a:r>
              <a:rPr lang="en-GB" sz="1400" dirty="0"/>
              <a:t>-Sand blinding- this is a layer of sand to even off the </a:t>
            </a:r>
            <a:r>
              <a:rPr lang="en-GB" sz="1400" dirty="0" err="1"/>
              <a:t>hardcore</a:t>
            </a:r>
            <a:endParaRPr lang="en-GB" sz="1400" dirty="0"/>
          </a:p>
          <a:p>
            <a:r>
              <a:rPr lang="en-GB" sz="1400" dirty="0"/>
              <a:t>-Damp proof course</a:t>
            </a:r>
          </a:p>
          <a:p>
            <a:r>
              <a:rPr lang="en-GB" sz="1400" dirty="0"/>
              <a:t>-Damp proof membrane- this stops moisture from the ground into the building</a:t>
            </a:r>
          </a:p>
          <a:p>
            <a:r>
              <a:rPr lang="en-GB" sz="1400" dirty="0"/>
              <a:t>-Insulation should have good compressive strength</a:t>
            </a:r>
          </a:p>
          <a:p>
            <a:endParaRPr lang="en-GB" sz="1400" dirty="0"/>
          </a:p>
          <a:p>
            <a:r>
              <a:rPr lang="en-GB" sz="1400" dirty="0"/>
              <a:t>Suspended floors is one that is suspended above ground. It rests on beams spanning between supporting walls. In modern construction these are built using the beam and block method.</a:t>
            </a:r>
          </a:p>
          <a:p>
            <a:endParaRPr lang="en-GB" dirty="0"/>
          </a:p>
          <a:p>
            <a:r>
              <a:rPr lang="en-GB" b="1" dirty="0"/>
              <a:t>Beam and block floor</a:t>
            </a:r>
          </a:p>
          <a:p>
            <a:r>
              <a:rPr lang="en-GB" dirty="0"/>
              <a:t>This is a type of suspended floor. It uses pre-cast concrete beams with lightweight concrete blocks as an infill. It is very popular as they are quick to construct and ensure high quality. They can be laid in bad weather because they are pre-cast and also put on less of a load on the foundations.</a:t>
            </a:r>
          </a:p>
        </p:txBody>
      </p:sp>
      <p:sp>
        <p:nvSpPr>
          <p:cNvPr id="8" name="Rectangle 7"/>
          <p:cNvSpPr/>
          <p:nvPr/>
        </p:nvSpPr>
        <p:spPr>
          <a:xfrm>
            <a:off x="168442" y="7676147"/>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SUPERSTRUCTURE- WALLS</a:t>
            </a:r>
          </a:p>
        </p:txBody>
      </p:sp>
      <p:sp>
        <p:nvSpPr>
          <p:cNvPr id="9" name="TextBox 8"/>
          <p:cNvSpPr txBox="1"/>
          <p:nvPr/>
        </p:nvSpPr>
        <p:spPr>
          <a:xfrm>
            <a:off x="245641" y="8150157"/>
            <a:ext cx="6174205" cy="1477328"/>
          </a:xfrm>
          <a:prstGeom prst="rect">
            <a:avLst/>
          </a:prstGeom>
          <a:noFill/>
        </p:spPr>
        <p:txBody>
          <a:bodyPr wrap="square" rtlCol="0">
            <a:spAutoFit/>
          </a:bodyPr>
          <a:lstStyle/>
          <a:p>
            <a:r>
              <a:rPr lang="en-GB" dirty="0"/>
              <a:t>A wall performs a number of functions such as:</a:t>
            </a:r>
          </a:p>
          <a:p>
            <a:pPr marL="285750" indent="-285750">
              <a:buFont typeface="Arial" panose="020B0604020202020204" pitchFamily="34" charset="0"/>
              <a:buChar char="•"/>
            </a:pPr>
            <a:r>
              <a:rPr lang="en-GB" dirty="0"/>
              <a:t>Resisting heat transfer</a:t>
            </a:r>
          </a:p>
          <a:p>
            <a:pPr marL="285750" indent="-285750">
              <a:buFont typeface="Arial" panose="020B0604020202020204" pitchFamily="34" charset="0"/>
              <a:buChar char="•"/>
            </a:pPr>
            <a:r>
              <a:rPr lang="en-GB" dirty="0"/>
              <a:t>Reducing sound transmission</a:t>
            </a:r>
          </a:p>
          <a:p>
            <a:pPr marL="285750" indent="-285750">
              <a:buFont typeface="Arial" panose="020B0604020202020204" pitchFamily="34" charset="0"/>
              <a:buChar char="•"/>
            </a:pPr>
            <a:r>
              <a:rPr lang="en-GB" dirty="0"/>
              <a:t>Transferring loads to foundations</a:t>
            </a:r>
          </a:p>
          <a:p>
            <a:pPr marL="285750" indent="-285750">
              <a:buFont typeface="Arial" panose="020B0604020202020204" pitchFamily="34" charset="0"/>
              <a:buChar char="•"/>
            </a:pPr>
            <a:r>
              <a:rPr lang="en-GB" dirty="0"/>
              <a:t>Providing shelter and security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7061" y="1191342"/>
            <a:ext cx="2850939" cy="24662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5243" y="5346262"/>
            <a:ext cx="2782757" cy="2132790"/>
          </a:xfrm>
          <a:prstGeom prst="rect">
            <a:avLst/>
          </a:prstGeom>
        </p:spPr>
      </p:pic>
      <p:sp>
        <p:nvSpPr>
          <p:cNvPr id="10" name="TextBox 9"/>
          <p:cNvSpPr txBox="1"/>
          <p:nvPr/>
        </p:nvSpPr>
        <p:spPr>
          <a:xfrm>
            <a:off x="4007061" y="3467100"/>
            <a:ext cx="2850939" cy="230832"/>
          </a:xfrm>
          <a:prstGeom prst="rect">
            <a:avLst/>
          </a:prstGeom>
          <a:noFill/>
        </p:spPr>
        <p:txBody>
          <a:bodyPr wrap="square" rtlCol="0">
            <a:spAutoFit/>
          </a:bodyPr>
          <a:lstStyle/>
          <a:p>
            <a:r>
              <a:rPr lang="en-GB" sz="900" dirty="0"/>
              <a:t>Figure 1.3 Typical solid Floor Details</a:t>
            </a:r>
          </a:p>
        </p:txBody>
      </p:sp>
    </p:spTree>
    <p:extLst>
      <p:ext uri="{BB962C8B-B14F-4D97-AF65-F5344CB8AC3E}">
        <p14:creationId xmlns:p14="http://schemas.microsoft.com/office/powerpoint/2010/main" val="393320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500" y="190500"/>
            <a:ext cx="65341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CONTENTS</a:t>
            </a:r>
          </a:p>
        </p:txBody>
      </p:sp>
      <p:sp>
        <p:nvSpPr>
          <p:cNvPr id="5" name="TextBox 4"/>
          <p:cNvSpPr txBox="1"/>
          <p:nvPr/>
        </p:nvSpPr>
        <p:spPr>
          <a:xfrm>
            <a:off x="190500" y="1009650"/>
            <a:ext cx="6115050" cy="8710077"/>
          </a:xfrm>
          <a:prstGeom prst="rect">
            <a:avLst/>
          </a:prstGeom>
          <a:noFill/>
        </p:spPr>
        <p:txBody>
          <a:bodyPr wrap="square" rtlCol="0">
            <a:spAutoFit/>
          </a:bodyPr>
          <a:lstStyle/>
          <a:p>
            <a:r>
              <a:rPr lang="en-GB" sz="1400" dirty="0"/>
              <a:t>*</a:t>
            </a:r>
            <a:r>
              <a:rPr lang="en-GB" sz="1400" u="sng" dirty="0"/>
              <a:t>PERFORMANCE REQUIREMENTS</a:t>
            </a:r>
          </a:p>
          <a:p>
            <a:pPr marL="285750" indent="-285750">
              <a:buFontTx/>
              <a:buChar char="-"/>
            </a:pPr>
            <a:r>
              <a:rPr lang="en-GB" sz="1400" dirty="0"/>
              <a:t>Strength And Stability</a:t>
            </a:r>
          </a:p>
          <a:p>
            <a:pPr marL="285750" indent="-285750">
              <a:buFontTx/>
              <a:buChar char="-"/>
            </a:pPr>
            <a:r>
              <a:rPr lang="en-GB" sz="1400" dirty="0"/>
              <a:t>Fire Resistance</a:t>
            </a:r>
          </a:p>
          <a:p>
            <a:pPr marL="285750" indent="-285750">
              <a:buFontTx/>
              <a:buChar char="-"/>
            </a:pPr>
            <a:r>
              <a:rPr lang="en-GB" sz="1400" dirty="0"/>
              <a:t>Thermal Insulation</a:t>
            </a:r>
          </a:p>
          <a:p>
            <a:pPr marL="285750" indent="-285750">
              <a:buFontTx/>
              <a:buChar char="-"/>
            </a:pPr>
            <a:r>
              <a:rPr lang="en-GB" sz="1400" dirty="0"/>
              <a:t>Thermal Resistance</a:t>
            </a:r>
          </a:p>
          <a:p>
            <a:pPr marL="285750" indent="-285750">
              <a:buFontTx/>
              <a:buChar char="-"/>
            </a:pPr>
            <a:r>
              <a:rPr lang="en-GB" sz="1400" dirty="0"/>
              <a:t>Sound Insulation</a:t>
            </a:r>
          </a:p>
          <a:p>
            <a:pPr marL="285750" indent="-285750">
              <a:buFontTx/>
              <a:buChar char="-"/>
            </a:pPr>
            <a:r>
              <a:rPr lang="en-GB" sz="1400" dirty="0"/>
              <a:t>Weather Resistance</a:t>
            </a:r>
          </a:p>
          <a:p>
            <a:pPr marL="285750" indent="-285750">
              <a:buFontTx/>
              <a:buChar char="-"/>
            </a:pPr>
            <a:r>
              <a:rPr lang="en-GB" sz="1400" dirty="0"/>
              <a:t>Sustainability</a:t>
            </a:r>
          </a:p>
          <a:p>
            <a:endParaRPr lang="en-GB" sz="1400" dirty="0"/>
          </a:p>
          <a:p>
            <a:r>
              <a:rPr lang="en-GB" sz="1400" dirty="0"/>
              <a:t>*</a:t>
            </a:r>
            <a:r>
              <a:rPr lang="en-GB" sz="1400" u="sng" dirty="0"/>
              <a:t>COMMON STRUCTURAL FORMS FOR LOW-RISE CONSTRUCTION</a:t>
            </a:r>
          </a:p>
          <a:p>
            <a:pPr marL="285750" indent="-285750">
              <a:buFontTx/>
              <a:buChar char="-"/>
            </a:pPr>
            <a:r>
              <a:rPr lang="en-GB" sz="1400" dirty="0"/>
              <a:t>Traditional cavity wall construction</a:t>
            </a:r>
          </a:p>
          <a:p>
            <a:pPr marL="285750" indent="-285750">
              <a:buFontTx/>
              <a:buChar char="-"/>
            </a:pPr>
            <a:r>
              <a:rPr lang="en-GB" sz="1400" dirty="0"/>
              <a:t>Cross Wall- construction</a:t>
            </a:r>
          </a:p>
          <a:p>
            <a:pPr marL="285750" indent="-285750">
              <a:buFontTx/>
              <a:buChar char="-"/>
            </a:pPr>
            <a:r>
              <a:rPr lang="en-GB" sz="1400" dirty="0"/>
              <a:t>Sustainability Insulated Panels(SIPS)</a:t>
            </a:r>
          </a:p>
          <a:p>
            <a:pPr marL="285750" indent="-285750">
              <a:buFontTx/>
              <a:buChar char="-"/>
            </a:pPr>
            <a:endParaRPr lang="en-GB" sz="1400" dirty="0"/>
          </a:p>
          <a:p>
            <a:r>
              <a:rPr lang="en-GB" sz="1400" dirty="0"/>
              <a:t>*</a:t>
            </a:r>
            <a:r>
              <a:rPr lang="en-GB" sz="1400" u="sng" dirty="0"/>
              <a:t>PRE-CONSTRUCTION WORK</a:t>
            </a:r>
          </a:p>
          <a:p>
            <a:pPr marL="285750" indent="-285750">
              <a:buFontTx/>
              <a:buChar char="-"/>
            </a:pPr>
            <a:r>
              <a:rPr lang="en-GB" sz="1400" dirty="0"/>
              <a:t>Desk-Based Pre-Construction</a:t>
            </a:r>
          </a:p>
          <a:p>
            <a:pPr marL="285750" indent="-285750">
              <a:buFontTx/>
              <a:buChar char="-"/>
            </a:pPr>
            <a:r>
              <a:rPr lang="en-GB" sz="1400" dirty="0"/>
              <a:t>Pre-Construction work on the site</a:t>
            </a:r>
          </a:p>
          <a:p>
            <a:endParaRPr lang="en-GB" sz="1400" dirty="0"/>
          </a:p>
          <a:p>
            <a:r>
              <a:rPr lang="en-GB" sz="1400" dirty="0"/>
              <a:t>*</a:t>
            </a:r>
            <a:r>
              <a:rPr lang="en-GB" sz="1400" u="sng" dirty="0"/>
              <a:t>SUB STRUCTURE GROUDWORKS</a:t>
            </a:r>
          </a:p>
          <a:p>
            <a:r>
              <a:rPr lang="en-GB" sz="1400" dirty="0"/>
              <a:t>-Hazards Associated With Groundworks</a:t>
            </a:r>
          </a:p>
          <a:p>
            <a:r>
              <a:rPr lang="en-GB" sz="1400" dirty="0"/>
              <a:t>-Control Of Water</a:t>
            </a:r>
          </a:p>
          <a:p>
            <a:r>
              <a:rPr lang="en-GB" sz="1400" dirty="0"/>
              <a:t>-Earthwork Support</a:t>
            </a:r>
          </a:p>
          <a:p>
            <a:r>
              <a:rPr lang="en-GB" sz="1400" dirty="0"/>
              <a:t>-Foundations</a:t>
            </a:r>
          </a:p>
          <a:p>
            <a:r>
              <a:rPr lang="en-GB" sz="1400" dirty="0"/>
              <a:t>-Ground Floors</a:t>
            </a:r>
          </a:p>
          <a:p>
            <a:endParaRPr lang="en-GB" sz="1400" dirty="0"/>
          </a:p>
          <a:p>
            <a:r>
              <a:rPr lang="en-GB" sz="1400" dirty="0"/>
              <a:t>*</a:t>
            </a:r>
            <a:r>
              <a:rPr lang="en-GB" sz="1400" u="sng" dirty="0"/>
              <a:t>SUPERSTRUCTURE- WALLS</a:t>
            </a:r>
          </a:p>
          <a:p>
            <a:r>
              <a:rPr lang="en-GB" sz="1400" dirty="0"/>
              <a:t>-Detailing a Wall</a:t>
            </a:r>
          </a:p>
          <a:p>
            <a:r>
              <a:rPr lang="en-GB" sz="1400" dirty="0"/>
              <a:t>-Materials Used</a:t>
            </a:r>
          </a:p>
          <a:p>
            <a:r>
              <a:rPr lang="en-GB" sz="1400" dirty="0"/>
              <a:t>-Wall finishes</a:t>
            </a:r>
          </a:p>
          <a:p>
            <a:r>
              <a:rPr lang="en-GB" sz="1400" dirty="0"/>
              <a:t>-Wall openings</a:t>
            </a:r>
          </a:p>
          <a:p>
            <a:endParaRPr lang="en-GB" sz="1400" dirty="0"/>
          </a:p>
          <a:p>
            <a:r>
              <a:rPr lang="en-GB" sz="1400" dirty="0"/>
              <a:t>*</a:t>
            </a:r>
            <a:r>
              <a:rPr lang="en-GB" sz="1400" u="sng" dirty="0"/>
              <a:t>SUPERSTRUCTURE-FLOORS</a:t>
            </a:r>
          </a:p>
          <a:p>
            <a:r>
              <a:rPr lang="en-GB" sz="1400" dirty="0"/>
              <a:t>-Materials</a:t>
            </a:r>
          </a:p>
          <a:p>
            <a:r>
              <a:rPr lang="en-GB" sz="1400" dirty="0"/>
              <a:t>-Floor Finishes</a:t>
            </a:r>
          </a:p>
          <a:p>
            <a:r>
              <a:rPr lang="en-GB" sz="1400" dirty="0"/>
              <a:t>-Floor components</a:t>
            </a:r>
          </a:p>
          <a:p>
            <a:endParaRPr lang="en-GB" sz="1400" dirty="0"/>
          </a:p>
          <a:p>
            <a:r>
              <a:rPr lang="en-GB" sz="1400" dirty="0"/>
              <a:t>*</a:t>
            </a:r>
            <a:r>
              <a:rPr lang="en-GB" sz="1400" u="sng" dirty="0"/>
              <a:t>SUPERSTRUCTURE- ROOFS</a:t>
            </a:r>
          </a:p>
          <a:p>
            <a:r>
              <a:rPr lang="en-GB" sz="1400" dirty="0"/>
              <a:t>-Function of a roof</a:t>
            </a:r>
          </a:p>
          <a:p>
            <a:r>
              <a:rPr lang="en-GB" sz="1400" dirty="0"/>
              <a:t>-Details of Roofs</a:t>
            </a:r>
          </a:p>
          <a:p>
            <a:r>
              <a:rPr lang="en-GB" sz="1400" dirty="0"/>
              <a:t>-Components and Materials</a:t>
            </a:r>
          </a:p>
        </p:txBody>
      </p:sp>
      <p:sp>
        <p:nvSpPr>
          <p:cNvPr id="2" name="Rounded Rectangle 1"/>
          <p:cNvSpPr/>
          <p:nvPr/>
        </p:nvSpPr>
        <p:spPr>
          <a:xfrm>
            <a:off x="3105150" y="5364688"/>
            <a:ext cx="3448050" cy="3638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ASSESSMENT QUESTIONS AT THE END TO USE FOR REVISION.</a:t>
            </a:r>
          </a:p>
          <a:p>
            <a:pPr algn="ctr"/>
            <a:endParaRPr lang="en-GB" dirty="0"/>
          </a:p>
          <a:p>
            <a:pPr algn="ctr"/>
            <a:r>
              <a:rPr lang="en-GB" dirty="0"/>
              <a:t>HAVE A GO AT CREATING YOUR OWN AND GET PEOPLE TO TEST YOU.</a:t>
            </a:r>
          </a:p>
          <a:p>
            <a:pPr algn="ctr"/>
            <a:endParaRPr lang="en-GB" dirty="0"/>
          </a:p>
          <a:p>
            <a:pPr algn="ctr"/>
            <a:r>
              <a:rPr lang="en-GB" dirty="0"/>
              <a:t>ASK FOR HELP IF YOU NEED IT.</a:t>
            </a:r>
          </a:p>
        </p:txBody>
      </p:sp>
    </p:spTree>
    <p:extLst>
      <p:ext uri="{BB962C8B-B14F-4D97-AF65-F5344CB8AC3E}">
        <p14:creationId xmlns:p14="http://schemas.microsoft.com/office/powerpoint/2010/main" val="250913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011" y="288757"/>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SUPERSTRUCTURE- WALLS</a:t>
            </a:r>
          </a:p>
        </p:txBody>
      </p:sp>
      <p:sp>
        <p:nvSpPr>
          <p:cNvPr id="5" name="TextBox 4"/>
          <p:cNvSpPr txBox="1"/>
          <p:nvPr/>
        </p:nvSpPr>
        <p:spPr>
          <a:xfrm>
            <a:off x="192505" y="706629"/>
            <a:ext cx="6559216" cy="6586418"/>
          </a:xfrm>
          <a:prstGeom prst="rect">
            <a:avLst/>
          </a:prstGeom>
          <a:noFill/>
        </p:spPr>
        <p:txBody>
          <a:bodyPr wrap="square" rtlCol="0">
            <a:spAutoFit/>
          </a:bodyPr>
          <a:lstStyle/>
          <a:p>
            <a:r>
              <a:rPr lang="en-GB" u="sng" dirty="0"/>
              <a:t>Detailing a wall</a:t>
            </a:r>
          </a:p>
          <a:p>
            <a:r>
              <a:rPr lang="en-GB" sz="1400" dirty="0"/>
              <a:t>This is the process of producing a drawing that contains all the details about the construction of a wall, such as materials and the size.</a:t>
            </a:r>
          </a:p>
          <a:p>
            <a:r>
              <a:rPr lang="en-GB" sz="1400" dirty="0"/>
              <a:t>Internal partitions or walls are constructed to divide the floor area of a building into smaller and more useful spaces such as an </a:t>
            </a:r>
            <a:r>
              <a:rPr lang="en-GB" sz="1400" dirty="0" err="1"/>
              <a:t>en</a:t>
            </a:r>
            <a:r>
              <a:rPr lang="en-GB" sz="1400" dirty="0"/>
              <a:t>-suite bathroom. Internal walls can be constructed as either timber studs walls, blockwork walls or aluminium stud partition walls with windows and doors or panes of glass included.</a:t>
            </a:r>
          </a:p>
          <a:p>
            <a:r>
              <a:rPr lang="en-GB" u="sng" dirty="0"/>
              <a:t>Materials used</a:t>
            </a:r>
          </a:p>
          <a:p>
            <a:r>
              <a:rPr lang="en-GB" sz="1400" dirty="0"/>
              <a:t>Walls can be finished with brickwork but must be careful of colour variations so the look is pleasing as possible.</a:t>
            </a:r>
          </a:p>
          <a:p>
            <a:r>
              <a:rPr lang="en-GB" sz="1400" dirty="0"/>
              <a:t>Mortar is a mix of sand and lime or sand and cement. Lime makes it more workable but also makes it porous which means it easily lets moisture through. This could lead to frost getting in and causing damage.</a:t>
            </a:r>
          </a:p>
          <a:p>
            <a:r>
              <a:rPr lang="en-GB" sz="1400" dirty="0"/>
              <a:t>Thin joint masonry is a faster method of constructing walls. A fast setting mortar can be used which can give strength quickly. The masonry depends on the accuracy of block sizes. Lightweight blocks are often used which also gives good thermal efficiency.</a:t>
            </a:r>
          </a:p>
          <a:p>
            <a:r>
              <a:rPr lang="en-GB" u="sng" dirty="0"/>
              <a:t>Wall finishes</a:t>
            </a:r>
          </a:p>
          <a:p>
            <a:r>
              <a:rPr lang="en-GB" sz="1400" b="1" dirty="0"/>
              <a:t>Rendering blockwork </a:t>
            </a:r>
            <a:r>
              <a:rPr lang="en-GB" sz="1400" dirty="0"/>
              <a:t>is a process similar to plastering and with render you can achieve different textures.</a:t>
            </a:r>
          </a:p>
          <a:p>
            <a:r>
              <a:rPr lang="en-GB" sz="1400" b="1" dirty="0"/>
              <a:t>Facing brickwork </a:t>
            </a:r>
            <a:r>
              <a:rPr lang="en-GB" sz="1400" dirty="0"/>
              <a:t>usually has various types of joints with pointing. Joints improve the weather-proofing and the appearance of the brickwork.</a:t>
            </a:r>
          </a:p>
          <a:p>
            <a:r>
              <a:rPr lang="en-GB" u="sng" dirty="0"/>
              <a:t>Wall openings</a:t>
            </a:r>
          </a:p>
          <a:p>
            <a:r>
              <a:rPr lang="en-GB" sz="1400" dirty="0"/>
              <a:t>Openings have to be included in walls to provide:</a:t>
            </a:r>
          </a:p>
          <a:p>
            <a:r>
              <a:rPr lang="en-GB" sz="1400" dirty="0"/>
              <a:t>Ventilation</a:t>
            </a:r>
          </a:p>
          <a:p>
            <a:r>
              <a:rPr lang="en-GB" sz="1400" dirty="0"/>
              <a:t>Sunlight</a:t>
            </a:r>
          </a:p>
          <a:p>
            <a:r>
              <a:rPr lang="en-GB" sz="1400" dirty="0"/>
              <a:t>Aesthetics (attractiveness)</a:t>
            </a:r>
          </a:p>
          <a:p>
            <a:r>
              <a:rPr lang="en-GB" sz="1400" u="sng" dirty="0"/>
              <a:t>Components of wall openings and their functions</a:t>
            </a:r>
          </a:p>
          <a:p>
            <a:endParaRPr lang="en-GB" sz="1400" u="sng" dirty="0"/>
          </a:p>
        </p:txBody>
      </p:sp>
      <p:graphicFrame>
        <p:nvGraphicFramePr>
          <p:cNvPr id="6" name="Table 5"/>
          <p:cNvGraphicFramePr>
            <a:graphicFrameLocks noGrp="1"/>
          </p:cNvGraphicFramePr>
          <p:nvPr>
            <p:extLst>
              <p:ext uri="{D42A27DB-BD31-4B8C-83A1-F6EECF244321}">
                <p14:modId xmlns:p14="http://schemas.microsoft.com/office/powerpoint/2010/main" val="727104922"/>
              </p:ext>
            </p:extLst>
          </p:nvPr>
        </p:nvGraphicFramePr>
        <p:xfrm>
          <a:off x="192505" y="6870938"/>
          <a:ext cx="6174206" cy="2777896"/>
        </p:xfrm>
        <a:graphic>
          <a:graphicData uri="http://schemas.openxmlformats.org/drawingml/2006/table">
            <a:tbl>
              <a:tblPr firstRow="1" bandRow="1">
                <a:tableStyleId>{5C22544A-7EE6-4342-B048-85BDC9FD1C3A}</a:tableStyleId>
              </a:tblPr>
              <a:tblGrid>
                <a:gridCol w="1312445">
                  <a:extLst>
                    <a:ext uri="{9D8B030D-6E8A-4147-A177-3AD203B41FA5}">
                      <a16:colId xmlns:a16="http://schemas.microsoft.com/office/drawing/2014/main" val="3619418813"/>
                    </a:ext>
                  </a:extLst>
                </a:gridCol>
                <a:gridCol w="4861761">
                  <a:extLst>
                    <a:ext uri="{9D8B030D-6E8A-4147-A177-3AD203B41FA5}">
                      <a16:colId xmlns:a16="http://schemas.microsoft.com/office/drawing/2014/main" val="3802096296"/>
                    </a:ext>
                  </a:extLst>
                </a:gridCol>
              </a:tblGrid>
              <a:tr h="317284">
                <a:tc>
                  <a:txBody>
                    <a:bodyPr/>
                    <a:lstStyle/>
                    <a:p>
                      <a:r>
                        <a:rPr lang="en-GB" dirty="0"/>
                        <a:t>component</a:t>
                      </a:r>
                    </a:p>
                  </a:txBody>
                  <a:tcPr/>
                </a:tc>
                <a:tc>
                  <a:txBody>
                    <a:bodyPr/>
                    <a:lstStyle/>
                    <a:p>
                      <a:r>
                        <a:rPr lang="en-GB" dirty="0"/>
                        <a:t>function</a:t>
                      </a:r>
                    </a:p>
                  </a:txBody>
                  <a:tcPr/>
                </a:tc>
                <a:extLst>
                  <a:ext uri="{0D108BD9-81ED-4DB2-BD59-A6C34878D82A}">
                    <a16:rowId xmlns:a16="http://schemas.microsoft.com/office/drawing/2014/main" val="3314954139"/>
                  </a:ext>
                </a:extLst>
              </a:tr>
              <a:tr h="317284">
                <a:tc>
                  <a:txBody>
                    <a:bodyPr/>
                    <a:lstStyle/>
                    <a:p>
                      <a:r>
                        <a:rPr lang="en-GB" dirty="0"/>
                        <a:t>Lintel</a:t>
                      </a:r>
                    </a:p>
                  </a:txBody>
                  <a:tcPr/>
                </a:tc>
                <a:tc>
                  <a:txBody>
                    <a:bodyPr/>
                    <a:lstStyle/>
                    <a:p>
                      <a:r>
                        <a:rPr lang="en-GB" dirty="0"/>
                        <a:t>A horizontal</a:t>
                      </a:r>
                      <a:r>
                        <a:rPr lang="en-GB" baseline="0" dirty="0"/>
                        <a:t> support across the top of a wall opening, such as over a door or window</a:t>
                      </a:r>
                      <a:endParaRPr lang="en-GB" dirty="0"/>
                    </a:p>
                  </a:txBody>
                  <a:tcPr/>
                </a:tc>
                <a:extLst>
                  <a:ext uri="{0D108BD9-81ED-4DB2-BD59-A6C34878D82A}">
                    <a16:rowId xmlns:a16="http://schemas.microsoft.com/office/drawing/2014/main" val="2698563965"/>
                  </a:ext>
                </a:extLst>
              </a:tr>
              <a:tr h="317284">
                <a:tc>
                  <a:txBody>
                    <a:bodyPr/>
                    <a:lstStyle/>
                    <a:p>
                      <a:r>
                        <a:rPr lang="en-GB" dirty="0"/>
                        <a:t>Sill</a:t>
                      </a:r>
                    </a:p>
                  </a:txBody>
                  <a:tcPr/>
                </a:tc>
                <a:tc>
                  <a:txBody>
                    <a:bodyPr/>
                    <a:lstStyle/>
                    <a:p>
                      <a:r>
                        <a:rPr lang="en-GB" dirty="0"/>
                        <a:t>A piece of material below</a:t>
                      </a:r>
                      <a:r>
                        <a:rPr lang="en-GB" baseline="0" dirty="0"/>
                        <a:t> a door or window to allow rainwater to run off/away from the opening.</a:t>
                      </a:r>
                      <a:endParaRPr lang="en-GB" dirty="0"/>
                    </a:p>
                  </a:txBody>
                  <a:tcPr/>
                </a:tc>
                <a:extLst>
                  <a:ext uri="{0D108BD9-81ED-4DB2-BD59-A6C34878D82A}">
                    <a16:rowId xmlns:a16="http://schemas.microsoft.com/office/drawing/2014/main" val="2063800290"/>
                  </a:ext>
                </a:extLst>
              </a:tr>
              <a:tr h="317284">
                <a:tc>
                  <a:txBody>
                    <a:bodyPr/>
                    <a:lstStyle/>
                    <a:p>
                      <a:r>
                        <a:rPr lang="en-GB" dirty="0"/>
                        <a:t>Threshold</a:t>
                      </a:r>
                    </a:p>
                  </a:txBody>
                  <a:tcPr/>
                </a:tc>
                <a:tc>
                  <a:txBody>
                    <a:bodyPr/>
                    <a:lstStyle/>
                    <a:p>
                      <a:r>
                        <a:rPr lang="en-GB" dirty="0"/>
                        <a:t>A strip of material forming the bottom of a doorway</a:t>
                      </a:r>
                    </a:p>
                  </a:txBody>
                  <a:tcPr/>
                </a:tc>
                <a:extLst>
                  <a:ext uri="{0D108BD9-81ED-4DB2-BD59-A6C34878D82A}">
                    <a16:rowId xmlns:a16="http://schemas.microsoft.com/office/drawing/2014/main" val="219048042"/>
                  </a:ext>
                </a:extLst>
              </a:tr>
              <a:tr h="317284">
                <a:tc>
                  <a:txBody>
                    <a:bodyPr/>
                    <a:lstStyle/>
                    <a:p>
                      <a:r>
                        <a:rPr lang="en-GB" dirty="0"/>
                        <a:t>Cavity tray</a:t>
                      </a:r>
                    </a:p>
                  </a:txBody>
                  <a:tcPr/>
                </a:tc>
                <a:tc>
                  <a:txBody>
                    <a:bodyPr/>
                    <a:lstStyle/>
                    <a:p>
                      <a:r>
                        <a:rPr lang="en-GB" dirty="0"/>
                        <a:t>A damp-proof course inside</a:t>
                      </a:r>
                      <a:r>
                        <a:rPr lang="en-GB" baseline="0" dirty="0"/>
                        <a:t> a cavity wall, which funnel moisture out of the cavity through weep holes.</a:t>
                      </a:r>
                      <a:endParaRPr lang="en-GB" dirty="0"/>
                    </a:p>
                  </a:txBody>
                  <a:tcPr/>
                </a:tc>
                <a:extLst>
                  <a:ext uri="{0D108BD9-81ED-4DB2-BD59-A6C34878D82A}">
                    <a16:rowId xmlns:a16="http://schemas.microsoft.com/office/drawing/2014/main" val="2873488120"/>
                  </a:ext>
                </a:extLst>
              </a:tr>
              <a:tr h="317284">
                <a:tc>
                  <a:txBody>
                    <a:bodyPr/>
                    <a:lstStyle/>
                    <a:p>
                      <a:r>
                        <a:rPr lang="en-GB" dirty="0"/>
                        <a:t>Cavity closer</a:t>
                      </a:r>
                    </a:p>
                  </a:txBody>
                  <a:tcPr/>
                </a:tc>
                <a:tc>
                  <a:txBody>
                    <a:bodyPr/>
                    <a:lstStyle/>
                    <a:p>
                      <a:r>
                        <a:rPr lang="en-GB" dirty="0"/>
                        <a:t>This closes</a:t>
                      </a:r>
                      <a:r>
                        <a:rPr lang="en-GB" baseline="0" dirty="0"/>
                        <a:t> of the cavity around a wall opening, reducing heat loss</a:t>
                      </a:r>
                      <a:endParaRPr lang="en-GB" dirty="0"/>
                    </a:p>
                  </a:txBody>
                  <a:tcPr/>
                </a:tc>
                <a:extLst>
                  <a:ext uri="{0D108BD9-81ED-4DB2-BD59-A6C34878D82A}">
                    <a16:rowId xmlns:a16="http://schemas.microsoft.com/office/drawing/2014/main" val="3854366126"/>
                  </a:ext>
                </a:extLst>
              </a:tr>
              <a:tr h="317284">
                <a:tc>
                  <a:txBody>
                    <a:bodyPr/>
                    <a:lstStyle/>
                    <a:p>
                      <a:r>
                        <a:rPr lang="en-GB" dirty="0"/>
                        <a:t>Weep hole</a:t>
                      </a:r>
                    </a:p>
                  </a:txBody>
                  <a:tcPr/>
                </a:tc>
                <a:tc>
                  <a:txBody>
                    <a:bodyPr/>
                    <a:lstStyle/>
                    <a:p>
                      <a:r>
                        <a:rPr lang="en-GB" dirty="0"/>
                        <a:t> A small opening</a:t>
                      </a:r>
                      <a:r>
                        <a:rPr lang="en-GB" baseline="0" dirty="0"/>
                        <a:t> in brickwork which allows moisture to escape.</a:t>
                      </a:r>
                      <a:endParaRPr lang="en-GB" dirty="0"/>
                    </a:p>
                  </a:txBody>
                  <a:tcPr/>
                </a:tc>
                <a:extLst>
                  <a:ext uri="{0D108BD9-81ED-4DB2-BD59-A6C34878D82A}">
                    <a16:rowId xmlns:a16="http://schemas.microsoft.com/office/drawing/2014/main" val="3666159653"/>
                  </a:ext>
                </a:extLst>
              </a:tr>
            </a:tbl>
          </a:graphicData>
        </a:graphic>
      </p:graphicFrame>
    </p:spTree>
    <p:extLst>
      <p:ext uri="{BB962C8B-B14F-4D97-AF65-F5344CB8AC3E}">
        <p14:creationId xmlns:p14="http://schemas.microsoft.com/office/powerpoint/2010/main" val="428992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011" y="288757"/>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SUPERSTRUCTURE- FLOORS</a:t>
            </a:r>
          </a:p>
        </p:txBody>
      </p:sp>
      <p:sp>
        <p:nvSpPr>
          <p:cNvPr id="5" name="TextBox 4"/>
          <p:cNvSpPr txBox="1"/>
          <p:nvPr/>
        </p:nvSpPr>
        <p:spPr>
          <a:xfrm>
            <a:off x="385011" y="1011429"/>
            <a:ext cx="6174205" cy="5878532"/>
          </a:xfrm>
          <a:prstGeom prst="rect">
            <a:avLst/>
          </a:prstGeom>
          <a:noFill/>
        </p:spPr>
        <p:txBody>
          <a:bodyPr wrap="square" rtlCol="0">
            <a:spAutoFit/>
          </a:bodyPr>
          <a:lstStyle/>
          <a:p>
            <a:r>
              <a:rPr lang="en-GB" u="sng" dirty="0"/>
              <a:t>Materials</a:t>
            </a:r>
          </a:p>
          <a:p>
            <a:r>
              <a:rPr lang="en-GB" sz="1400" dirty="0"/>
              <a:t>Floors are constructed using a wide range of materials. These include:</a:t>
            </a:r>
          </a:p>
          <a:p>
            <a:r>
              <a:rPr lang="en-GB" sz="1400" dirty="0"/>
              <a:t>-Concrete- beam and block floors use pre-cast concrete beams with lightweight concrete blocks as an infill.</a:t>
            </a:r>
          </a:p>
          <a:p>
            <a:r>
              <a:rPr lang="en-GB" sz="1400" dirty="0"/>
              <a:t>-Timber-Suspended floors can be constructed using different types of timber joists, which are like beams and support the floor load. These can be made of natural or man-made timber products. Some joists are not solid and have open areas providing spaces for wires and pipes. These are eco-joists and use less timber.</a:t>
            </a:r>
          </a:p>
          <a:p>
            <a:r>
              <a:rPr lang="en-GB" sz="1400" dirty="0"/>
              <a:t>-Engineered timber-newer buildings may have floors made of applied finishes such as laminate and engineered timber. These need less maintenance and are also less likely to be affected by moisture and defects such as rot.</a:t>
            </a:r>
          </a:p>
          <a:p>
            <a:endParaRPr lang="en-GB" sz="1400" dirty="0"/>
          </a:p>
          <a:p>
            <a:r>
              <a:rPr lang="en-GB" u="sng" dirty="0"/>
              <a:t>Floor finishes</a:t>
            </a:r>
          </a:p>
          <a:p>
            <a:r>
              <a:rPr lang="en-GB" sz="1400" dirty="0"/>
              <a:t>Solid floors can be finished in screed, which provides a level and even surface. Additional floor finishes such as carpets can be laid on top of this.</a:t>
            </a:r>
          </a:p>
          <a:p>
            <a:r>
              <a:rPr lang="en-GB" sz="1400" dirty="0"/>
              <a:t>Floors could be finished using ordinary chipboard, moisture-resistant chipboard or softwood. A wooden board called a skirting board is provided along the bottom of the wall. This is used to make the joint between the wall and the floor look more attractive and protects the wall base as well.</a:t>
            </a:r>
          </a:p>
          <a:p>
            <a:endParaRPr lang="en-GB" sz="1400" dirty="0"/>
          </a:p>
          <a:p>
            <a:r>
              <a:rPr lang="en-GB" u="sng" dirty="0"/>
              <a:t>Floor components</a:t>
            </a:r>
          </a:p>
          <a:p>
            <a:r>
              <a:rPr lang="en-GB" sz="1400" dirty="0"/>
              <a:t>The floor is made up of joists or beams suspended between supporting walls which support the load from the floor. Joists are supported by the walls. They can either rest on the wall or be connected using special components called hangers. These are attached to the side of a wall and receive the joists.</a:t>
            </a:r>
          </a:p>
          <a:p>
            <a:endParaRPr lang="en-GB" sz="1400" dirty="0"/>
          </a:p>
        </p:txBody>
      </p:sp>
      <p:sp>
        <p:nvSpPr>
          <p:cNvPr id="6" name="Rectangle 5"/>
          <p:cNvSpPr/>
          <p:nvPr/>
        </p:nvSpPr>
        <p:spPr>
          <a:xfrm>
            <a:off x="385011" y="6681025"/>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SUPERSTRUCTURE- ROOFS</a:t>
            </a:r>
          </a:p>
        </p:txBody>
      </p:sp>
      <p:sp>
        <p:nvSpPr>
          <p:cNvPr id="7" name="TextBox 6"/>
          <p:cNvSpPr txBox="1"/>
          <p:nvPr/>
        </p:nvSpPr>
        <p:spPr>
          <a:xfrm>
            <a:off x="385011" y="7296150"/>
            <a:ext cx="6174205" cy="2092881"/>
          </a:xfrm>
          <a:prstGeom prst="rect">
            <a:avLst/>
          </a:prstGeom>
          <a:noFill/>
        </p:spPr>
        <p:txBody>
          <a:bodyPr wrap="square" rtlCol="0">
            <a:spAutoFit/>
          </a:bodyPr>
          <a:lstStyle/>
          <a:p>
            <a:r>
              <a:rPr lang="en-GB" u="sng" dirty="0"/>
              <a:t>Functions of a roof</a:t>
            </a:r>
          </a:p>
          <a:p>
            <a:r>
              <a:rPr lang="en-GB" sz="1400" dirty="0"/>
              <a:t>Roofs are designed and constructed to be able to support their own weight as well as resist loads due to their finishes and other loads such as snow and wind. A roof should:</a:t>
            </a:r>
          </a:p>
          <a:p>
            <a:r>
              <a:rPr lang="en-GB" sz="1400" dirty="0"/>
              <a:t>-Discharge rainfall away from the building</a:t>
            </a:r>
          </a:p>
          <a:p>
            <a:r>
              <a:rPr lang="en-GB" sz="1400" dirty="0"/>
              <a:t>-Make the building waterproof</a:t>
            </a:r>
          </a:p>
          <a:p>
            <a:r>
              <a:rPr lang="en-GB" sz="1400" dirty="0"/>
              <a:t>-Be aesthetically pleasing, through the use of attractive roof tiles and finishes</a:t>
            </a:r>
          </a:p>
          <a:p>
            <a:r>
              <a:rPr lang="en-GB" sz="1400" dirty="0"/>
              <a:t>-Provide extra accommodation or space</a:t>
            </a:r>
          </a:p>
          <a:p>
            <a:endParaRPr lang="en-GB" sz="1400" dirty="0"/>
          </a:p>
        </p:txBody>
      </p:sp>
    </p:spTree>
    <p:extLst>
      <p:ext uri="{BB962C8B-B14F-4D97-AF65-F5344CB8AC3E}">
        <p14:creationId xmlns:p14="http://schemas.microsoft.com/office/powerpoint/2010/main" val="49089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661" y="261175"/>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SUPERSTRUCTURE- ROOFS</a:t>
            </a:r>
          </a:p>
        </p:txBody>
      </p:sp>
      <p:sp>
        <p:nvSpPr>
          <p:cNvPr id="5" name="TextBox 4"/>
          <p:cNvSpPr txBox="1"/>
          <p:nvPr/>
        </p:nvSpPr>
        <p:spPr>
          <a:xfrm>
            <a:off x="304800" y="933450"/>
            <a:ext cx="6057900" cy="1446550"/>
          </a:xfrm>
          <a:prstGeom prst="rect">
            <a:avLst/>
          </a:prstGeom>
          <a:noFill/>
        </p:spPr>
        <p:txBody>
          <a:bodyPr wrap="square" rtlCol="0">
            <a:spAutoFit/>
          </a:bodyPr>
          <a:lstStyle/>
          <a:p>
            <a:r>
              <a:rPr lang="en-GB" u="sng" dirty="0"/>
              <a:t>Details of a roofs</a:t>
            </a:r>
          </a:p>
          <a:p>
            <a:r>
              <a:rPr lang="en-GB" sz="1400" dirty="0"/>
              <a:t>A roof can be constructed as flat or pitched. Types of pitched roofs can include lean-to, mono pitch, double pitch, gable end and hipped-end.</a:t>
            </a:r>
          </a:p>
          <a:p>
            <a:r>
              <a:rPr lang="en-GB" sz="1400" dirty="0"/>
              <a:t>As there are lots of different types of roofs, it is important to consider the performance requirements of the building before deciding on which kind of roof to construct.</a:t>
            </a:r>
          </a:p>
        </p:txBody>
      </p:sp>
      <p:graphicFrame>
        <p:nvGraphicFramePr>
          <p:cNvPr id="6" name="Table 5"/>
          <p:cNvGraphicFramePr>
            <a:graphicFrameLocks noGrp="1"/>
          </p:cNvGraphicFramePr>
          <p:nvPr>
            <p:extLst>
              <p:ext uri="{D42A27DB-BD31-4B8C-83A1-F6EECF244321}">
                <p14:modId xmlns:p14="http://schemas.microsoft.com/office/powerpoint/2010/main" val="3472974197"/>
              </p:ext>
            </p:extLst>
          </p:nvPr>
        </p:nvGraphicFramePr>
        <p:xfrm>
          <a:off x="304800" y="2634403"/>
          <a:ext cx="6381750" cy="3832415"/>
        </p:xfrm>
        <a:graphic>
          <a:graphicData uri="http://schemas.openxmlformats.org/drawingml/2006/table">
            <a:tbl>
              <a:tblPr firstRow="1" bandRow="1">
                <a:tableStyleId>{5C22544A-7EE6-4342-B048-85BDC9FD1C3A}</a:tableStyleId>
              </a:tblPr>
              <a:tblGrid>
                <a:gridCol w="2127250">
                  <a:extLst>
                    <a:ext uri="{9D8B030D-6E8A-4147-A177-3AD203B41FA5}">
                      <a16:colId xmlns:a16="http://schemas.microsoft.com/office/drawing/2014/main" val="2388656466"/>
                    </a:ext>
                  </a:extLst>
                </a:gridCol>
                <a:gridCol w="2127250">
                  <a:extLst>
                    <a:ext uri="{9D8B030D-6E8A-4147-A177-3AD203B41FA5}">
                      <a16:colId xmlns:a16="http://schemas.microsoft.com/office/drawing/2014/main" val="2774242529"/>
                    </a:ext>
                  </a:extLst>
                </a:gridCol>
                <a:gridCol w="2127250">
                  <a:extLst>
                    <a:ext uri="{9D8B030D-6E8A-4147-A177-3AD203B41FA5}">
                      <a16:colId xmlns:a16="http://schemas.microsoft.com/office/drawing/2014/main" val="2776887721"/>
                    </a:ext>
                  </a:extLst>
                </a:gridCol>
              </a:tblGrid>
              <a:tr h="357695">
                <a:tc>
                  <a:txBody>
                    <a:bodyPr/>
                    <a:lstStyle/>
                    <a:p>
                      <a:r>
                        <a:rPr lang="en-GB" dirty="0"/>
                        <a:t>Type</a:t>
                      </a:r>
                    </a:p>
                  </a:txBody>
                  <a:tcPr/>
                </a:tc>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2041933707"/>
                  </a:ext>
                </a:extLst>
              </a:tr>
              <a:tr h="1874223">
                <a:tc>
                  <a:txBody>
                    <a:bodyPr/>
                    <a:lstStyle/>
                    <a:p>
                      <a:r>
                        <a:rPr lang="en-GB" dirty="0"/>
                        <a:t>Flat Roof</a:t>
                      </a:r>
                    </a:p>
                  </a:txBody>
                  <a:tcPr/>
                </a:tc>
                <a:tc>
                  <a:txBody>
                    <a:bodyPr/>
                    <a:lstStyle/>
                    <a:p>
                      <a:pPr marL="285750" indent="-285750">
                        <a:buFontTx/>
                        <a:buChar char="-"/>
                      </a:pPr>
                      <a:r>
                        <a:rPr lang="en-GB" dirty="0"/>
                        <a:t>Aesthetically</a:t>
                      </a:r>
                      <a:r>
                        <a:rPr lang="en-GB" baseline="0" dirty="0"/>
                        <a:t> pleasing</a:t>
                      </a:r>
                    </a:p>
                    <a:p>
                      <a:pPr marL="285750" indent="-285750">
                        <a:buFontTx/>
                        <a:buChar char="-"/>
                      </a:pPr>
                      <a:r>
                        <a:rPr lang="en-GB" baseline="0" dirty="0"/>
                        <a:t>Provides parapet feature in the building</a:t>
                      </a:r>
                    </a:p>
                    <a:p>
                      <a:pPr marL="285750" indent="-285750">
                        <a:buFontTx/>
                        <a:buChar char="-"/>
                      </a:pPr>
                      <a:r>
                        <a:rPr lang="en-GB" baseline="0" dirty="0"/>
                        <a:t>Ease of maintenance</a:t>
                      </a:r>
                    </a:p>
                    <a:p>
                      <a:pPr marL="285750" indent="-285750">
                        <a:buFontTx/>
                        <a:buChar char="-"/>
                      </a:pPr>
                      <a:r>
                        <a:rPr lang="en-GB" baseline="0" dirty="0"/>
                        <a:t>Forms recreational areas</a:t>
                      </a:r>
                      <a:endParaRPr lang="en-GB" dirty="0"/>
                    </a:p>
                  </a:txBody>
                  <a:tcPr/>
                </a:tc>
                <a:tc>
                  <a:txBody>
                    <a:bodyPr/>
                    <a:lstStyle/>
                    <a:p>
                      <a:pPr marL="285750" indent="-285750">
                        <a:buFontTx/>
                        <a:buChar char="-"/>
                      </a:pPr>
                      <a:r>
                        <a:rPr lang="en-GB" dirty="0"/>
                        <a:t>Water run-off may be difficult, causing</a:t>
                      </a:r>
                      <a:r>
                        <a:rPr lang="en-GB" baseline="0" dirty="0"/>
                        <a:t> puddles on the roof</a:t>
                      </a:r>
                    </a:p>
                    <a:p>
                      <a:pPr marL="285750" indent="-285750">
                        <a:buFontTx/>
                        <a:buChar char="-"/>
                      </a:pPr>
                      <a:r>
                        <a:rPr lang="en-GB" baseline="0" dirty="0"/>
                        <a:t>Solar reflective paint required, which needs to be maintained</a:t>
                      </a:r>
                    </a:p>
                    <a:p>
                      <a:pPr marL="285750" indent="-285750">
                        <a:buFontTx/>
                        <a:buChar char="-"/>
                      </a:pPr>
                      <a:r>
                        <a:rPr lang="en-GB" baseline="0" dirty="0"/>
                        <a:t>Extra hardwearing surfaces might be needed</a:t>
                      </a:r>
                      <a:endParaRPr lang="en-GB" dirty="0"/>
                    </a:p>
                  </a:txBody>
                  <a:tcPr/>
                </a:tc>
                <a:extLst>
                  <a:ext uri="{0D108BD9-81ED-4DB2-BD59-A6C34878D82A}">
                    <a16:rowId xmlns:a16="http://schemas.microsoft.com/office/drawing/2014/main" val="2651874552"/>
                  </a:ext>
                </a:extLst>
              </a:tr>
              <a:tr h="1477329">
                <a:tc>
                  <a:txBody>
                    <a:bodyPr/>
                    <a:lstStyle/>
                    <a:p>
                      <a:r>
                        <a:rPr lang="en-GB" dirty="0"/>
                        <a:t>Pitched Roof</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GB" dirty="0"/>
                        <a:t>Aesthetically</a:t>
                      </a:r>
                      <a:r>
                        <a:rPr lang="en-GB" baseline="0" dirty="0"/>
                        <a:t> pleasing</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GB" baseline="0" dirty="0"/>
                        <a:t>Creates more floor space or storage space</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GB" baseline="0" dirty="0"/>
                        <a:t>Better water run-off</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GB" baseline="0" dirty="0"/>
                        <a:t>Less maintenance needed</a:t>
                      </a:r>
                    </a:p>
                    <a:p>
                      <a:endParaRPr lang="en-GB" dirty="0"/>
                    </a:p>
                  </a:txBody>
                  <a:tcPr/>
                </a:tc>
                <a:tc>
                  <a:txBody>
                    <a:bodyPr/>
                    <a:lstStyle/>
                    <a:p>
                      <a:pPr marL="285750" indent="-285750">
                        <a:buFontTx/>
                        <a:buChar char="-"/>
                      </a:pPr>
                      <a:r>
                        <a:rPr lang="en-GB" dirty="0"/>
                        <a:t>Initial cost higher than flat roof</a:t>
                      </a:r>
                    </a:p>
                    <a:p>
                      <a:pPr marL="285750" indent="-285750">
                        <a:buFontTx/>
                        <a:buChar char="-"/>
                      </a:pPr>
                      <a:r>
                        <a:rPr lang="en-GB" dirty="0"/>
                        <a:t>Takes</a:t>
                      </a:r>
                      <a:r>
                        <a:rPr lang="en-GB" baseline="0" dirty="0"/>
                        <a:t> longer to build</a:t>
                      </a:r>
                    </a:p>
                    <a:p>
                      <a:pPr marL="285750" indent="-285750">
                        <a:buFontTx/>
                        <a:buChar char="-"/>
                      </a:pPr>
                      <a:r>
                        <a:rPr lang="en-GB" baseline="0" dirty="0"/>
                        <a:t>Difficult to access for maintenance</a:t>
                      </a:r>
                      <a:endParaRPr lang="en-GB" dirty="0"/>
                    </a:p>
                  </a:txBody>
                  <a:tcPr/>
                </a:tc>
                <a:extLst>
                  <a:ext uri="{0D108BD9-81ED-4DB2-BD59-A6C34878D82A}">
                    <a16:rowId xmlns:a16="http://schemas.microsoft.com/office/drawing/2014/main" val="2456332336"/>
                  </a:ext>
                </a:extLst>
              </a:tr>
            </a:tbl>
          </a:graphicData>
        </a:graphic>
      </p:graphicFrame>
      <p:sp>
        <p:nvSpPr>
          <p:cNvPr id="7" name="TextBox 6"/>
          <p:cNvSpPr txBox="1"/>
          <p:nvPr/>
        </p:nvSpPr>
        <p:spPr>
          <a:xfrm>
            <a:off x="304800" y="6667500"/>
            <a:ext cx="6121066" cy="369332"/>
          </a:xfrm>
          <a:prstGeom prst="rect">
            <a:avLst/>
          </a:prstGeom>
          <a:noFill/>
        </p:spPr>
        <p:txBody>
          <a:bodyPr wrap="square" rtlCol="0">
            <a:spAutoFit/>
          </a:bodyPr>
          <a:lstStyle/>
          <a:p>
            <a:r>
              <a:rPr lang="en-GB" u="sng" dirty="0"/>
              <a:t>Roofing terminology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036832"/>
            <a:ext cx="4152900" cy="2769991"/>
          </a:xfrm>
          <a:prstGeom prst="rect">
            <a:avLst/>
          </a:prstGeom>
        </p:spPr>
      </p:pic>
    </p:spTree>
    <p:extLst>
      <p:ext uri="{BB962C8B-B14F-4D97-AF65-F5344CB8AC3E}">
        <p14:creationId xmlns:p14="http://schemas.microsoft.com/office/powerpoint/2010/main" val="74949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661" y="261175"/>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SUPERSTRUCTURE- ROOFS</a:t>
            </a:r>
          </a:p>
        </p:txBody>
      </p:sp>
      <p:sp>
        <p:nvSpPr>
          <p:cNvPr id="5" name="TextBox 4"/>
          <p:cNvSpPr txBox="1"/>
          <p:nvPr/>
        </p:nvSpPr>
        <p:spPr>
          <a:xfrm>
            <a:off x="247650" y="838200"/>
            <a:ext cx="6305550" cy="1661993"/>
          </a:xfrm>
          <a:prstGeom prst="rect">
            <a:avLst/>
          </a:prstGeom>
          <a:noFill/>
        </p:spPr>
        <p:txBody>
          <a:bodyPr wrap="square" rtlCol="0">
            <a:spAutoFit/>
          </a:bodyPr>
          <a:lstStyle/>
          <a:p>
            <a:r>
              <a:rPr lang="en-GB" u="sng" dirty="0"/>
              <a:t>Components and materials</a:t>
            </a:r>
          </a:p>
          <a:p>
            <a:r>
              <a:rPr lang="en-GB" sz="1400" dirty="0"/>
              <a:t>A roof is made of components that support the load or weight of the structure. These can made of timber, concrete or steel. Insulating materials and materials to provide resistance to moisture are also used. Pitched roofs are finished using a variety of tiles such as natural slates, clay and concrete tiles.</a:t>
            </a:r>
          </a:p>
          <a:p>
            <a:r>
              <a:rPr lang="en-GB" sz="1400" dirty="0"/>
              <a:t>A flat roof is finished using waterproofing materials. Both flat and pitched roofs drain rainwater away through a system of drainage pipes.</a:t>
            </a:r>
          </a:p>
        </p:txBody>
      </p:sp>
      <p:sp>
        <p:nvSpPr>
          <p:cNvPr id="6" name="Rectangle 5"/>
          <p:cNvSpPr/>
          <p:nvPr/>
        </p:nvSpPr>
        <p:spPr>
          <a:xfrm>
            <a:off x="313322" y="2659346"/>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ASSESSMENT PRACTICE</a:t>
            </a:r>
          </a:p>
        </p:txBody>
      </p:sp>
      <p:sp>
        <p:nvSpPr>
          <p:cNvPr id="7" name="TextBox 6"/>
          <p:cNvSpPr txBox="1"/>
          <p:nvPr/>
        </p:nvSpPr>
        <p:spPr>
          <a:xfrm>
            <a:off x="313322" y="3077218"/>
            <a:ext cx="6112544" cy="6740307"/>
          </a:xfrm>
          <a:prstGeom prst="rect">
            <a:avLst/>
          </a:prstGeom>
          <a:noFill/>
        </p:spPr>
        <p:txBody>
          <a:bodyPr wrap="square" rtlCol="0">
            <a:spAutoFit/>
          </a:bodyPr>
          <a:lstStyle/>
          <a:p>
            <a:r>
              <a:rPr lang="en-GB" dirty="0"/>
              <a:t>Look at the marks, this shows how much information you should give.</a:t>
            </a:r>
          </a:p>
          <a:p>
            <a:pPr marL="342900" indent="-342900">
              <a:buAutoNum type="arabicPeriod"/>
            </a:pPr>
            <a:endParaRPr lang="en-GB" dirty="0"/>
          </a:p>
          <a:p>
            <a:pPr marL="342900" indent="-342900">
              <a:buAutoNum type="arabicPeriod"/>
            </a:pPr>
            <a:r>
              <a:rPr lang="en-GB" b="1" dirty="0"/>
              <a:t>A timber classified as C45 is</a:t>
            </a:r>
            <a:r>
              <a:rPr lang="en-GB" dirty="0"/>
              <a:t>:      (1)</a:t>
            </a:r>
          </a:p>
          <a:p>
            <a:r>
              <a:rPr lang="en-GB" dirty="0"/>
              <a:t>A- a hardwood</a:t>
            </a:r>
          </a:p>
          <a:p>
            <a:r>
              <a:rPr lang="en-GB" dirty="0"/>
              <a:t>B- planed all round</a:t>
            </a:r>
          </a:p>
          <a:p>
            <a:r>
              <a:rPr lang="en-GB" dirty="0"/>
              <a:t>C- a softwood</a:t>
            </a:r>
          </a:p>
          <a:p>
            <a:r>
              <a:rPr lang="en-GB" dirty="0"/>
              <a:t>D- deciduous</a:t>
            </a:r>
          </a:p>
          <a:p>
            <a:endParaRPr lang="en-GB" dirty="0"/>
          </a:p>
          <a:p>
            <a:r>
              <a:rPr lang="en-GB" dirty="0"/>
              <a:t>2. </a:t>
            </a:r>
            <a:r>
              <a:rPr lang="en-GB" b="1" dirty="0"/>
              <a:t>Wall ties are provided:                 </a:t>
            </a:r>
            <a:r>
              <a:rPr lang="en-GB" dirty="0"/>
              <a:t>(1)</a:t>
            </a:r>
          </a:p>
          <a:p>
            <a:r>
              <a:rPr lang="en-GB" dirty="0"/>
              <a:t>A- so that the wall looks good</a:t>
            </a:r>
          </a:p>
          <a:p>
            <a:r>
              <a:rPr lang="en-GB" dirty="0"/>
              <a:t>B- for no particular reason</a:t>
            </a:r>
          </a:p>
          <a:p>
            <a:r>
              <a:rPr lang="en-GB" dirty="0"/>
              <a:t>C-only horizontally for stability</a:t>
            </a:r>
          </a:p>
          <a:p>
            <a:r>
              <a:rPr lang="en-GB" dirty="0"/>
              <a:t>D- both horizontally and vertically for stability</a:t>
            </a:r>
          </a:p>
          <a:p>
            <a:endParaRPr lang="en-GB" dirty="0"/>
          </a:p>
          <a:p>
            <a:r>
              <a:rPr lang="en-GB" dirty="0"/>
              <a:t>3. </a:t>
            </a:r>
            <a:r>
              <a:rPr lang="en-GB" b="1" dirty="0"/>
              <a:t>Identify two fire resistance measures that have been   provided in your </a:t>
            </a:r>
            <a:r>
              <a:rPr lang="en-GB" b="1"/>
              <a:t>school building</a:t>
            </a:r>
            <a:r>
              <a:rPr lang="en-GB"/>
              <a:t>. </a:t>
            </a:r>
            <a:r>
              <a:rPr lang="en-GB" dirty="0"/>
              <a:t>(2)</a:t>
            </a:r>
          </a:p>
          <a:p>
            <a:endParaRPr lang="en-GB" dirty="0"/>
          </a:p>
          <a:p>
            <a:r>
              <a:rPr lang="en-GB" dirty="0"/>
              <a:t>4. </a:t>
            </a:r>
            <a:r>
              <a:rPr lang="en-GB" b="1" dirty="0"/>
              <a:t>Explain the functions of</a:t>
            </a:r>
            <a:r>
              <a:rPr lang="en-GB" dirty="0"/>
              <a:t>:                   (2)</a:t>
            </a:r>
          </a:p>
          <a:p>
            <a:pPr marL="285750" indent="-285750">
              <a:buFontTx/>
              <a:buChar char="-"/>
            </a:pPr>
            <a:r>
              <a:rPr lang="en-GB" dirty="0"/>
              <a:t>Fire barriers</a:t>
            </a:r>
          </a:p>
          <a:p>
            <a:pPr marL="285750" indent="-285750">
              <a:buFontTx/>
              <a:buChar char="-"/>
            </a:pPr>
            <a:r>
              <a:rPr lang="en-GB" dirty="0"/>
              <a:t>Sprinkler systems</a:t>
            </a:r>
          </a:p>
          <a:p>
            <a:endParaRPr lang="en-GB" dirty="0"/>
          </a:p>
          <a:p>
            <a:r>
              <a:rPr lang="en-GB" dirty="0"/>
              <a:t>5. </a:t>
            </a:r>
            <a:r>
              <a:rPr lang="en-GB" b="1" dirty="0"/>
              <a:t>Explain the difference between sheep’s wool insulation and foam insulation</a:t>
            </a:r>
            <a:r>
              <a:rPr lang="en-GB" dirty="0"/>
              <a:t>. (4)</a:t>
            </a:r>
          </a:p>
        </p:txBody>
      </p:sp>
    </p:spTree>
    <p:extLst>
      <p:ext uri="{BB962C8B-B14F-4D97-AF65-F5344CB8AC3E}">
        <p14:creationId xmlns:p14="http://schemas.microsoft.com/office/powerpoint/2010/main" val="323023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220946"/>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ASSESSMENT PRACTICE</a:t>
            </a:r>
          </a:p>
        </p:txBody>
      </p:sp>
      <p:sp>
        <p:nvSpPr>
          <p:cNvPr id="5" name="TextBox 4"/>
          <p:cNvSpPr txBox="1"/>
          <p:nvPr/>
        </p:nvSpPr>
        <p:spPr>
          <a:xfrm>
            <a:off x="209550" y="838200"/>
            <a:ext cx="6648450" cy="8402300"/>
          </a:xfrm>
          <a:prstGeom prst="rect">
            <a:avLst/>
          </a:prstGeom>
          <a:noFill/>
        </p:spPr>
        <p:txBody>
          <a:bodyPr wrap="square" rtlCol="0">
            <a:spAutoFit/>
          </a:bodyPr>
          <a:lstStyle/>
          <a:p>
            <a:r>
              <a:rPr lang="en-GB" dirty="0"/>
              <a:t>6. </a:t>
            </a:r>
            <a:r>
              <a:rPr lang="en-GB" b="1" dirty="0"/>
              <a:t>Identify two materials that would give good roof insulation in a terraced house</a:t>
            </a:r>
            <a:r>
              <a:rPr lang="en-GB" dirty="0"/>
              <a:t>.                 (2)</a:t>
            </a:r>
          </a:p>
          <a:p>
            <a:endParaRPr lang="en-GB" dirty="0"/>
          </a:p>
          <a:p>
            <a:r>
              <a:rPr lang="en-GB" dirty="0"/>
              <a:t>7. </a:t>
            </a:r>
            <a:r>
              <a:rPr lang="en-GB" b="1" dirty="0"/>
              <a:t>Chris is designing a house for a client who is interested in sustainability and wants to keep their future energy costs as low as possible</a:t>
            </a:r>
            <a:r>
              <a:rPr lang="en-GB" dirty="0"/>
              <a:t>. </a:t>
            </a:r>
          </a:p>
          <a:p>
            <a:pPr marL="285750" indent="-285750">
              <a:buFontTx/>
              <a:buChar char="-"/>
            </a:pPr>
            <a:r>
              <a:rPr lang="en-GB" dirty="0"/>
              <a:t>Name two areas or elements of the proposed building that are most likely to lose heat.          (2)</a:t>
            </a:r>
          </a:p>
          <a:p>
            <a:pPr marL="285750" indent="-285750">
              <a:buFontTx/>
              <a:buChar char="-"/>
            </a:pPr>
            <a:r>
              <a:rPr lang="en-GB" dirty="0"/>
              <a:t>For each area or element named in the question above, suggest a suitable insulation material. Give reasons why you have chosen that material.           (4)</a:t>
            </a:r>
          </a:p>
          <a:p>
            <a:endParaRPr lang="en-GB" dirty="0"/>
          </a:p>
          <a:p>
            <a:r>
              <a:rPr lang="en-GB" dirty="0"/>
              <a:t>8</a:t>
            </a:r>
            <a:r>
              <a:rPr lang="en-GB" b="1" dirty="0"/>
              <a:t>. Identify four measures you could take to make a house weather resistant.                           </a:t>
            </a:r>
            <a:r>
              <a:rPr lang="en-GB" dirty="0"/>
              <a:t>(4)</a:t>
            </a:r>
          </a:p>
          <a:p>
            <a:endParaRPr lang="en-GB" dirty="0"/>
          </a:p>
          <a:p>
            <a:r>
              <a:rPr lang="en-GB" dirty="0"/>
              <a:t>9. </a:t>
            </a:r>
            <a:r>
              <a:rPr lang="en-GB" b="1" dirty="0"/>
              <a:t>Identify any four elements of a sustainable building.   </a:t>
            </a:r>
            <a:r>
              <a:rPr lang="en-GB" dirty="0"/>
              <a:t>(4)</a:t>
            </a:r>
          </a:p>
          <a:p>
            <a:endParaRPr lang="en-GB" dirty="0"/>
          </a:p>
          <a:p>
            <a:r>
              <a:rPr lang="en-GB" dirty="0"/>
              <a:t>10. </a:t>
            </a:r>
            <a:r>
              <a:rPr lang="en-GB" b="1" dirty="0"/>
              <a:t>Sketch and label the cross-section through and external cavity wall.                                        </a:t>
            </a:r>
            <a:r>
              <a:rPr lang="en-GB" dirty="0"/>
              <a:t>(4)</a:t>
            </a:r>
          </a:p>
          <a:p>
            <a:endParaRPr lang="en-GB" dirty="0"/>
          </a:p>
          <a:p>
            <a:r>
              <a:rPr lang="en-GB" dirty="0"/>
              <a:t>11</a:t>
            </a:r>
            <a:r>
              <a:rPr lang="en-GB" b="1" dirty="0"/>
              <a:t>. Identify two advantages and two disadvantages of SIPS construction</a:t>
            </a:r>
            <a:r>
              <a:rPr lang="en-GB" dirty="0"/>
              <a:t>.                                    (4)</a:t>
            </a:r>
          </a:p>
          <a:p>
            <a:endParaRPr lang="en-GB" dirty="0"/>
          </a:p>
          <a:p>
            <a:r>
              <a:rPr lang="en-GB" dirty="0"/>
              <a:t>12. </a:t>
            </a:r>
            <a:r>
              <a:rPr lang="en-GB" b="1" dirty="0"/>
              <a:t>You are on site carrying out groundworks. You are told that there is groundwater in the trenches as well as a gas leak in the confined space of the excavation.</a:t>
            </a:r>
          </a:p>
          <a:p>
            <a:pPr marL="285750" indent="-285750">
              <a:buFontTx/>
              <a:buChar char="-"/>
            </a:pPr>
            <a:r>
              <a:rPr lang="en-GB" dirty="0"/>
              <a:t>Identify two risks for each of the two hazards mentioned above. (4)</a:t>
            </a:r>
          </a:p>
          <a:p>
            <a:pPr marL="285750" indent="-285750">
              <a:buFontTx/>
              <a:buChar char="-"/>
            </a:pPr>
            <a:r>
              <a:rPr lang="en-GB" dirty="0"/>
              <a:t>For each risk named in the question above, list one control measure that could be used.</a:t>
            </a:r>
          </a:p>
        </p:txBody>
      </p:sp>
    </p:spTree>
    <p:extLst>
      <p:ext uri="{BB962C8B-B14F-4D97-AF65-F5344CB8AC3E}">
        <p14:creationId xmlns:p14="http://schemas.microsoft.com/office/powerpoint/2010/main" val="318742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220946"/>
            <a:ext cx="6174205" cy="41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ASSESSMENT PRACTICE</a:t>
            </a:r>
          </a:p>
        </p:txBody>
      </p:sp>
      <p:sp>
        <p:nvSpPr>
          <p:cNvPr id="6" name="TextBox 5"/>
          <p:cNvSpPr txBox="1"/>
          <p:nvPr/>
        </p:nvSpPr>
        <p:spPr>
          <a:xfrm>
            <a:off x="342900" y="838200"/>
            <a:ext cx="6174205" cy="3693319"/>
          </a:xfrm>
          <a:prstGeom prst="rect">
            <a:avLst/>
          </a:prstGeom>
          <a:noFill/>
        </p:spPr>
        <p:txBody>
          <a:bodyPr wrap="square" rtlCol="0">
            <a:spAutoFit/>
          </a:bodyPr>
          <a:lstStyle/>
          <a:p>
            <a:r>
              <a:rPr lang="en-GB" dirty="0"/>
              <a:t>13</a:t>
            </a:r>
            <a:r>
              <a:rPr lang="en-GB" b="1" dirty="0"/>
              <a:t>. Identify three components of a wall opening.    </a:t>
            </a:r>
            <a:r>
              <a:rPr lang="en-GB" dirty="0"/>
              <a:t>(1)</a:t>
            </a:r>
          </a:p>
          <a:p>
            <a:endParaRPr lang="en-GB" dirty="0"/>
          </a:p>
          <a:p>
            <a:r>
              <a:rPr lang="en-GB" dirty="0"/>
              <a:t>14. </a:t>
            </a:r>
            <a:r>
              <a:rPr lang="en-GB" b="1" dirty="0"/>
              <a:t>The function of a wall opening is to provide:</a:t>
            </a:r>
          </a:p>
          <a:p>
            <a:r>
              <a:rPr lang="en-GB" dirty="0"/>
              <a:t>A- ventilation, fresh air and water</a:t>
            </a:r>
          </a:p>
          <a:p>
            <a:r>
              <a:rPr lang="en-GB" dirty="0"/>
              <a:t>B- ventilation, light and aesthetics</a:t>
            </a:r>
          </a:p>
          <a:p>
            <a:r>
              <a:rPr lang="en-GB" dirty="0"/>
              <a:t>C- aesthetics, light and weep holes</a:t>
            </a:r>
          </a:p>
          <a:p>
            <a:r>
              <a:rPr lang="en-GB" dirty="0"/>
              <a:t>D- a view of the landscape</a:t>
            </a:r>
          </a:p>
          <a:p>
            <a:endParaRPr lang="en-GB" dirty="0"/>
          </a:p>
          <a:p>
            <a:r>
              <a:rPr lang="en-GB" dirty="0"/>
              <a:t>15. </a:t>
            </a:r>
            <a:r>
              <a:rPr lang="en-GB" b="1" dirty="0"/>
              <a:t>Describe one advantage and disadvantage of two kinds of pithed roof.       </a:t>
            </a:r>
            <a:r>
              <a:rPr lang="en-GB" dirty="0"/>
              <a:t>(4)</a:t>
            </a:r>
          </a:p>
          <a:p>
            <a:endParaRPr lang="en-GB" dirty="0"/>
          </a:p>
          <a:p>
            <a:r>
              <a:rPr lang="en-GB" dirty="0"/>
              <a:t>16. </a:t>
            </a:r>
            <a:r>
              <a:rPr lang="en-GB" b="1" dirty="0"/>
              <a:t>Identify four components of a pitched roof.     </a:t>
            </a:r>
            <a:r>
              <a:rPr lang="en-GB" dirty="0"/>
              <a:t>(4)</a:t>
            </a:r>
          </a:p>
          <a:p>
            <a:endParaRPr lang="en-GB" dirty="0"/>
          </a:p>
        </p:txBody>
      </p:sp>
      <p:sp>
        <p:nvSpPr>
          <p:cNvPr id="7" name="Title 3"/>
          <p:cNvSpPr>
            <a:spLocks noGrp="1"/>
          </p:cNvSpPr>
          <p:nvPr>
            <p:ph type="title"/>
          </p:nvPr>
        </p:nvSpPr>
        <p:spPr>
          <a:xfrm>
            <a:off x="325970" y="4304142"/>
            <a:ext cx="2495550" cy="548132"/>
          </a:xfrm>
          <a:solidFill>
            <a:srgbClr val="FF0000"/>
          </a:solidFill>
          <a:ln>
            <a:solidFill>
              <a:schemeClr val="accent1">
                <a:lumMod val="50000"/>
              </a:schemeClr>
            </a:solidFill>
          </a:ln>
        </p:spPr>
        <p:txBody>
          <a:bodyPr/>
          <a:lstStyle/>
          <a:p>
            <a:pPr algn="ctr"/>
            <a:r>
              <a:rPr lang="en-GB" dirty="0">
                <a:latin typeface="Arial Rounded MT Bold" panose="020F0704030504030204" pitchFamily="34" charset="0"/>
              </a:rPr>
              <a:t>Describe</a:t>
            </a:r>
          </a:p>
        </p:txBody>
      </p:sp>
      <p:sp>
        <p:nvSpPr>
          <p:cNvPr id="8" name="Content Placeholder 4"/>
          <p:cNvSpPr>
            <a:spLocks noGrp="1"/>
          </p:cNvSpPr>
          <p:nvPr>
            <p:ph sz="half" idx="1"/>
          </p:nvPr>
        </p:nvSpPr>
        <p:spPr>
          <a:xfrm>
            <a:off x="342900" y="5010696"/>
            <a:ext cx="2495550" cy="862260"/>
          </a:xfrm>
          <a:ln>
            <a:solidFill>
              <a:schemeClr val="tx1"/>
            </a:solidFill>
          </a:ln>
        </p:spPr>
        <p:txBody>
          <a:bodyPr/>
          <a:lstStyle/>
          <a:p>
            <a:r>
              <a:rPr lang="en-GB" dirty="0"/>
              <a:t>Make your point.</a:t>
            </a:r>
          </a:p>
          <a:p>
            <a:r>
              <a:rPr lang="en-GB" dirty="0"/>
              <a:t>Give an example. </a:t>
            </a:r>
          </a:p>
        </p:txBody>
      </p:sp>
      <p:sp>
        <p:nvSpPr>
          <p:cNvPr id="9" name="Content Placeholder 5"/>
          <p:cNvSpPr txBox="1">
            <a:spLocks/>
          </p:cNvSpPr>
          <p:nvPr/>
        </p:nvSpPr>
        <p:spPr>
          <a:xfrm>
            <a:off x="180194" y="6150442"/>
            <a:ext cx="2820961" cy="3196226"/>
          </a:xfrm>
          <a:prstGeom prst="rect">
            <a:avLst/>
          </a:prstGeom>
          <a:ln>
            <a:solidFill>
              <a:schemeClr val="tx1"/>
            </a:solid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a:latin typeface="Arial Rounded MT Bold" panose="020F0704030504030204" pitchFamily="34" charset="0"/>
              </a:rPr>
              <a:t>One way that…</a:t>
            </a:r>
          </a:p>
          <a:p>
            <a:pPr algn="ctr"/>
            <a:r>
              <a:rPr lang="en-GB">
                <a:latin typeface="Arial Rounded MT Bold" panose="020F0704030504030204" pitchFamily="34" charset="0"/>
              </a:rPr>
              <a:t>For example…</a:t>
            </a:r>
          </a:p>
          <a:p>
            <a:pPr algn="ctr"/>
            <a:r>
              <a:rPr lang="en-GB">
                <a:latin typeface="Arial Rounded MT Bold" panose="020F0704030504030204" pitchFamily="34" charset="0"/>
              </a:rPr>
              <a:t>We see this…</a:t>
            </a:r>
          </a:p>
          <a:p>
            <a:pPr algn="ctr"/>
            <a:r>
              <a:rPr lang="en-GB">
                <a:latin typeface="Arial Rounded MT Bold" panose="020F0704030504030204" pitchFamily="34" charset="0"/>
              </a:rPr>
              <a:t>This shows…</a:t>
            </a:r>
          </a:p>
          <a:p>
            <a:pPr algn="ctr"/>
            <a:r>
              <a:rPr lang="en-GB">
                <a:latin typeface="Arial Rounded MT Bold" panose="020F0704030504030204" pitchFamily="34" charset="0"/>
              </a:rPr>
              <a:t>An example of this is…</a:t>
            </a:r>
          </a:p>
          <a:p>
            <a:pPr algn="ctr"/>
            <a:r>
              <a:rPr lang="en-GB">
                <a:latin typeface="Arial Rounded MT Bold" panose="020F0704030504030204" pitchFamily="34" charset="0"/>
              </a:rPr>
              <a:t>This is demonstrated by…</a:t>
            </a:r>
          </a:p>
          <a:p>
            <a:pPr marL="0" indent="0">
              <a:buFont typeface="Arial" panose="020B0604020202020204" pitchFamily="34" charset="0"/>
              <a:buNone/>
            </a:pPr>
            <a:endParaRPr lang="en-GB" dirty="0"/>
          </a:p>
        </p:txBody>
      </p:sp>
      <p:sp>
        <p:nvSpPr>
          <p:cNvPr id="10" name="Title 3"/>
          <p:cNvSpPr txBox="1">
            <a:spLocks/>
          </p:cNvSpPr>
          <p:nvPr/>
        </p:nvSpPr>
        <p:spPr>
          <a:xfrm>
            <a:off x="3430002" y="4304142"/>
            <a:ext cx="2894598" cy="569627"/>
          </a:xfrm>
          <a:prstGeom prst="rect">
            <a:avLst/>
          </a:prstGeom>
          <a:solidFill>
            <a:srgbClr val="FF0000"/>
          </a:solidFill>
          <a:ln>
            <a:solidFill>
              <a:schemeClr val="accent1">
                <a:lumMod val="50000"/>
              </a:schemeClr>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atin typeface="Arial Rounded MT Bold" panose="020F0704030504030204" pitchFamily="34" charset="0"/>
              </a:rPr>
              <a:t>Explain</a:t>
            </a:r>
            <a:endParaRPr lang="en-GB" dirty="0">
              <a:latin typeface="Arial Rounded MT Bold" panose="020F0704030504030204" pitchFamily="34" charset="0"/>
            </a:endParaRPr>
          </a:p>
        </p:txBody>
      </p:sp>
      <p:cxnSp>
        <p:nvCxnSpPr>
          <p:cNvPr id="12" name="Straight Connector 11"/>
          <p:cNvCxnSpPr/>
          <p:nvPr/>
        </p:nvCxnSpPr>
        <p:spPr>
          <a:xfrm>
            <a:off x="3125761" y="4210050"/>
            <a:ext cx="0" cy="5695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Content Placeholder 4"/>
          <p:cNvSpPr txBox="1">
            <a:spLocks/>
          </p:cNvSpPr>
          <p:nvPr/>
        </p:nvSpPr>
        <p:spPr>
          <a:xfrm>
            <a:off x="3459859" y="4930866"/>
            <a:ext cx="2723148" cy="1139254"/>
          </a:xfrm>
          <a:prstGeom prst="rect">
            <a:avLst/>
          </a:prstGeom>
          <a:ln>
            <a:solidFill>
              <a:schemeClr val="tx1"/>
            </a:solid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Make your point.</a:t>
            </a:r>
          </a:p>
          <a:p>
            <a:r>
              <a:rPr lang="en-GB"/>
              <a:t>Give an example. </a:t>
            </a:r>
          </a:p>
          <a:p>
            <a:r>
              <a:rPr lang="en-GB"/>
              <a:t>Explain why. </a:t>
            </a:r>
            <a:endParaRPr lang="en-GB" dirty="0"/>
          </a:p>
        </p:txBody>
      </p:sp>
      <p:sp>
        <p:nvSpPr>
          <p:cNvPr id="14" name="Content Placeholder 5"/>
          <p:cNvSpPr txBox="1">
            <a:spLocks/>
          </p:cNvSpPr>
          <p:nvPr/>
        </p:nvSpPr>
        <p:spPr>
          <a:xfrm>
            <a:off x="3413073" y="6267407"/>
            <a:ext cx="3102026" cy="3460108"/>
          </a:xfrm>
          <a:prstGeom prst="rect">
            <a:avLst/>
          </a:prstGeom>
          <a:ln>
            <a:solidFill>
              <a:schemeClr val="tx1"/>
            </a:solidFill>
          </a:ln>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dirty="0"/>
          </a:p>
          <a:p>
            <a:pPr algn="ctr"/>
            <a:r>
              <a:rPr lang="en-GB" dirty="0">
                <a:latin typeface="Arial Rounded MT Bold" panose="020F0704030504030204" pitchFamily="34" charset="0"/>
              </a:rPr>
              <a:t>This happens because…</a:t>
            </a:r>
          </a:p>
          <a:p>
            <a:pPr algn="ctr"/>
            <a:r>
              <a:rPr lang="en-GB" dirty="0">
                <a:latin typeface="Arial Rounded MT Bold" panose="020F0704030504030204" pitchFamily="34" charset="0"/>
              </a:rPr>
              <a:t>The reason for this could be…</a:t>
            </a:r>
          </a:p>
          <a:p>
            <a:pPr algn="ctr"/>
            <a:r>
              <a:rPr lang="en-GB" dirty="0">
                <a:latin typeface="Arial Rounded MT Bold" panose="020F0704030504030204" pitchFamily="34" charset="0"/>
              </a:rPr>
              <a:t>This may happen as…</a:t>
            </a:r>
          </a:p>
          <a:p>
            <a:pPr algn="ctr"/>
            <a:r>
              <a:rPr lang="en-GB" dirty="0">
                <a:latin typeface="Arial Rounded MT Bold" panose="020F0704030504030204" pitchFamily="34" charset="0"/>
              </a:rPr>
              <a:t>The meaning of this is…</a:t>
            </a:r>
          </a:p>
          <a:p>
            <a:pPr algn="ctr"/>
            <a:r>
              <a:rPr lang="en-GB" dirty="0">
                <a:latin typeface="Arial Rounded MT Bold" panose="020F0704030504030204" pitchFamily="34" charset="0"/>
              </a:rPr>
              <a:t>The problem with this is…</a:t>
            </a:r>
          </a:p>
          <a:p>
            <a:pPr algn="ctr"/>
            <a:r>
              <a:rPr lang="en-GB" dirty="0">
                <a:latin typeface="Arial Rounded MT Bold" panose="020F0704030504030204" pitchFamily="34" charset="0"/>
              </a:rPr>
              <a:t>Because of this…</a:t>
            </a: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249633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Rectangle 4"/>
          <p:cNvSpPr/>
          <p:nvPr/>
        </p:nvSpPr>
        <p:spPr>
          <a:xfrm>
            <a:off x="6296025" y="292946"/>
            <a:ext cx="4381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6" name="Rectangle 5"/>
          <p:cNvSpPr/>
          <p:nvPr/>
        </p:nvSpPr>
        <p:spPr>
          <a:xfrm>
            <a:off x="209550" y="5856711"/>
            <a:ext cx="2400300" cy="39159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KEY TERMS</a:t>
            </a:r>
          </a:p>
          <a:p>
            <a:pPr algn="ctr"/>
            <a:r>
              <a:rPr lang="en-GB" sz="1400" b="1" u="sng" dirty="0">
                <a:solidFill>
                  <a:schemeClr val="tx1"/>
                </a:solidFill>
              </a:rPr>
              <a:t>Performance </a:t>
            </a:r>
            <a:r>
              <a:rPr lang="en-GB" sz="1400" b="1" dirty="0">
                <a:solidFill>
                  <a:schemeClr val="tx1"/>
                </a:solidFill>
              </a:rPr>
              <a:t>- how well a building provides a comfortable, safe environment for its occupants.</a:t>
            </a:r>
          </a:p>
          <a:p>
            <a:pPr algn="ctr"/>
            <a:endParaRPr lang="en-GB" b="1" dirty="0">
              <a:solidFill>
                <a:schemeClr val="tx1"/>
              </a:solidFill>
            </a:endParaRPr>
          </a:p>
          <a:p>
            <a:pPr algn="ctr"/>
            <a:r>
              <a:rPr lang="en-GB" sz="1400" b="1" u="sng" dirty="0">
                <a:solidFill>
                  <a:schemeClr val="tx1"/>
                </a:solidFill>
              </a:rPr>
              <a:t>Stable </a:t>
            </a:r>
            <a:r>
              <a:rPr lang="en-GB" sz="1400" b="1" dirty="0">
                <a:solidFill>
                  <a:schemeClr val="tx1"/>
                </a:solidFill>
              </a:rPr>
              <a:t>- when a structure can keep its balance without moving.</a:t>
            </a:r>
          </a:p>
          <a:p>
            <a:pPr algn="ctr"/>
            <a:endParaRPr lang="en-GB" sz="1400" b="1" dirty="0">
              <a:solidFill>
                <a:schemeClr val="tx1"/>
              </a:solidFill>
            </a:endParaRPr>
          </a:p>
          <a:p>
            <a:pPr algn="ctr"/>
            <a:r>
              <a:rPr lang="en-GB" sz="1400" b="1" u="sng" dirty="0">
                <a:solidFill>
                  <a:schemeClr val="tx1"/>
                </a:solidFill>
              </a:rPr>
              <a:t>Sustainability </a:t>
            </a:r>
            <a:r>
              <a:rPr lang="en-GB" sz="1400" b="1" dirty="0">
                <a:solidFill>
                  <a:schemeClr val="tx1"/>
                </a:solidFill>
              </a:rPr>
              <a:t>- preserving resources for future generations and minimising the impact of construction activities on the natural environment.</a:t>
            </a:r>
          </a:p>
          <a:p>
            <a:pPr algn="ctr"/>
            <a:endParaRPr lang="en-GB" sz="1400" dirty="0"/>
          </a:p>
        </p:txBody>
      </p:sp>
      <p:sp>
        <p:nvSpPr>
          <p:cNvPr id="7" name="TextBox 6"/>
          <p:cNvSpPr txBox="1"/>
          <p:nvPr/>
        </p:nvSpPr>
        <p:spPr>
          <a:xfrm>
            <a:off x="400050" y="701248"/>
            <a:ext cx="5943600" cy="830997"/>
          </a:xfrm>
          <a:prstGeom prst="rect">
            <a:avLst/>
          </a:prstGeom>
          <a:noFill/>
        </p:spPr>
        <p:txBody>
          <a:bodyPr wrap="square" rtlCol="0">
            <a:spAutoFit/>
          </a:bodyPr>
          <a:lstStyle/>
          <a:p>
            <a:r>
              <a:rPr lang="en-GB" sz="1600" b="1" dirty="0"/>
              <a:t>STRENGTH AND STABILITY</a:t>
            </a:r>
          </a:p>
          <a:p>
            <a:r>
              <a:rPr lang="en-GB" sz="1600" b="1" dirty="0"/>
              <a:t>Loads are the various forces acting on a structure such as a building and they are as follows:</a:t>
            </a:r>
          </a:p>
        </p:txBody>
      </p:sp>
      <p:sp>
        <p:nvSpPr>
          <p:cNvPr id="8" name="Rounded Rectangle 7"/>
          <p:cNvSpPr/>
          <p:nvPr/>
        </p:nvSpPr>
        <p:spPr>
          <a:xfrm>
            <a:off x="209550" y="1463249"/>
            <a:ext cx="1828800" cy="141690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DEAD - THIS IS A LOAD THAT DOES NOT MOVE, SUCH AS THE WEIGHT OF THE BUILDING ITSELF.</a:t>
            </a:r>
          </a:p>
        </p:txBody>
      </p:sp>
      <p:sp>
        <p:nvSpPr>
          <p:cNvPr id="11" name="Rounded Rectangle 10"/>
          <p:cNvSpPr/>
          <p:nvPr/>
        </p:nvSpPr>
        <p:spPr>
          <a:xfrm>
            <a:off x="2209800" y="1482299"/>
            <a:ext cx="2152650" cy="14359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DYNAMIC - THESE ARE LOADS THAT CAN CHANGE DURING THE USE OF  A BUILDING. SUCH AS THE LOAD FROM PEOPLE AND FURNITURE .</a:t>
            </a:r>
          </a:p>
        </p:txBody>
      </p:sp>
      <p:sp>
        <p:nvSpPr>
          <p:cNvPr id="12" name="Rounded Rectangle 11"/>
          <p:cNvSpPr/>
          <p:nvPr/>
        </p:nvSpPr>
        <p:spPr>
          <a:xfrm>
            <a:off x="4524375" y="1482299"/>
            <a:ext cx="2133600" cy="139320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IMPACT- THIS IS WHEN SOMETHING HITS A BUILDING OR FALLS ON IT, SUCH AS A HEAVY OBJECT</a:t>
            </a:r>
          </a:p>
        </p:txBody>
      </p:sp>
      <p:sp>
        <p:nvSpPr>
          <p:cNvPr id="13" name="Rectangle 12"/>
          <p:cNvSpPr/>
          <p:nvPr/>
        </p:nvSpPr>
        <p:spPr>
          <a:xfrm>
            <a:off x="2895600" y="3037210"/>
            <a:ext cx="3695700" cy="40767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IMAGE FROM BOOK</a:t>
            </a:r>
          </a:p>
        </p:txBody>
      </p:sp>
      <p:sp>
        <p:nvSpPr>
          <p:cNvPr id="14" name="TextBox 13"/>
          <p:cNvSpPr txBox="1"/>
          <p:nvPr/>
        </p:nvSpPr>
        <p:spPr>
          <a:xfrm>
            <a:off x="2895600" y="7113910"/>
            <a:ext cx="3695700" cy="1015663"/>
          </a:xfrm>
          <a:prstGeom prst="rect">
            <a:avLst/>
          </a:prstGeom>
          <a:noFill/>
        </p:spPr>
        <p:txBody>
          <a:bodyPr wrap="square" rtlCol="0">
            <a:spAutoFit/>
          </a:bodyPr>
          <a:lstStyle/>
          <a:p>
            <a:r>
              <a:rPr lang="en-GB" sz="1200" b="1" dirty="0"/>
              <a:t>THE LOADS DEPEND UPON THER LOCATION OF THE BUILDING. THESE LOADS ARE TRANSFERRED FROM THE ROOF TO THE FOUNDATIONS THROUGH THE WALLS AND FLOORS LIKE THE IMAGE. A BUILDING IS STRONG IF IT CAN RESIST THESE LOADS.</a:t>
            </a:r>
          </a:p>
        </p:txBody>
      </p:sp>
      <p:sp>
        <p:nvSpPr>
          <p:cNvPr id="15" name="Rectangle 14"/>
          <p:cNvSpPr/>
          <p:nvPr/>
        </p:nvSpPr>
        <p:spPr>
          <a:xfrm>
            <a:off x="304800" y="3114674"/>
            <a:ext cx="2400300" cy="896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00"/>
                </a:solidFill>
              </a:rPr>
              <a:t> ACTIVITY 1</a:t>
            </a:r>
            <a:r>
              <a:rPr lang="en-GB" sz="1400" b="1" u="sng" dirty="0">
                <a:solidFill>
                  <a:srgbClr val="0070C0"/>
                </a:solidFill>
              </a:rPr>
              <a:t> </a:t>
            </a:r>
            <a:endParaRPr lang="en-GB" sz="1400" dirty="0">
              <a:solidFill>
                <a:srgbClr val="FFFF00"/>
              </a:solidFill>
            </a:endParaRPr>
          </a:p>
          <a:p>
            <a:pPr algn="ctr"/>
            <a:r>
              <a:rPr lang="en-GB" sz="1400" dirty="0"/>
              <a:t>IN THIS BUILDING TRY TO FIND ALL THE DEAD, DYNAMIC AND IMPACT LOADS</a:t>
            </a:r>
          </a:p>
        </p:txBody>
      </p:sp>
      <p:sp>
        <p:nvSpPr>
          <p:cNvPr id="16" name="TextBox 15"/>
          <p:cNvSpPr txBox="1"/>
          <p:nvPr/>
        </p:nvSpPr>
        <p:spPr>
          <a:xfrm>
            <a:off x="285750" y="4011300"/>
            <a:ext cx="2247900" cy="1169551"/>
          </a:xfrm>
          <a:prstGeom prst="rect">
            <a:avLst/>
          </a:prstGeom>
          <a:noFill/>
        </p:spPr>
        <p:txBody>
          <a:bodyPr wrap="square" rtlCol="0">
            <a:spAutoFit/>
          </a:bodyPr>
          <a:lstStyle/>
          <a:p>
            <a:r>
              <a:rPr lang="en-GB" sz="1400" dirty="0"/>
              <a:t>DEAD-</a:t>
            </a:r>
          </a:p>
          <a:p>
            <a:endParaRPr lang="en-GB" sz="1400" dirty="0"/>
          </a:p>
          <a:p>
            <a:r>
              <a:rPr lang="en-GB" sz="1400" dirty="0"/>
              <a:t>DYNAMIC-</a:t>
            </a:r>
          </a:p>
          <a:p>
            <a:endParaRPr lang="en-GB" sz="1400" dirty="0"/>
          </a:p>
          <a:p>
            <a:r>
              <a:rPr lang="en-GB" sz="1400" dirty="0"/>
              <a:t>IMPACT-</a:t>
            </a:r>
          </a:p>
        </p:txBody>
      </p:sp>
      <p:sp>
        <p:nvSpPr>
          <p:cNvPr id="17" name="Rectangle 16"/>
          <p:cNvSpPr/>
          <p:nvPr/>
        </p:nvSpPr>
        <p:spPr>
          <a:xfrm>
            <a:off x="190500" y="3028833"/>
            <a:ext cx="2590800" cy="262529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895600" y="8171281"/>
            <a:ext cx="3762375" cy="1600438"/>
          </a:xfrm>
          <a:prstGeom prst="rect">
            <a:avLst/>
          </a:prstGeom>
          <a:noFill/>
        </p:spPr>
        <p:txBody>
          <a:bodyPr wrap="square" rtlCol="0">
            <a:spAutoFit/>
          </a:bodyPr>
          <a:lstStyle/>
          <a:p>
            <a:r>
              <a:rPr lang="en-GB" sz="1400" dirty="0">
                <a:solidFill>
                  <a:srgbClr val="0070C0"/>
                </a:solidFill>
              </a:rPr>
              <a:t>ACTIVITY 2</a:t>
            </a:r>
          </a:p>
          <a:p>
            <a:r>
              <a:rPr lang="en-GB" sz="1400" b="1" dirty="0"/>
              <a:t>Which parts of the building that we are in are holding it together?</a:t>
            </a:r>
          </a:p>
          <a:p>
            <a:endParaRPr lang="en-GB" sz="1400" b="1" dirty="0"/>
          </a:p>
          <a:p>
            <a:endParaRPr lang="en-GB" sz="1400" b="1" dirty="0"/>
          </a:p>
          <a:p>
            <a:r>
              <a:rPr lang="en-GB" sz="1400" b="1" dirty="0"/>
              <a:t>Are you putting any load on the building? What type of load is this?</a:t>
            </a:r>
          </a:p>
        </p:txBody>
      </p:sp>
      <p:sp>
        <p:nvSpPr>
          <p:cNvPr id="19" name="Rectangle 18"/>
          <p:cNvSpPr/>
          <p:nvPr/>
        </p:nvSpPr>
        <p:spPr>
          <a:xfrm>
            <a:off x="2895600" y="8129573"/>
            <a:ext cx="3838575" cy="162402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rot="10800000">
            <a:off x="2952750" y="3079954"/>
            <a:ext cx="3600450" cy="3986554"/>
          </a:xfrm>
          <a:prstGeom prst="rect">
            <a:avLst/>
          </a:prstGeom>
        </p:spPr>
      </p:pic>
    </p:spTree>
    <p:extLst>
      <p:ext uri="{BB962C8B-B14F-4D97-AF65-F5344CB8AC3E}">
        <p14:creationId xmlns:p14="http://schemas.microsoft.com/office/powerpoint/2010/main" val="329562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Rectangle 4"/>
          <p:cNvSpPr/>
          <p:nvPr/>
        </p:nvSpPr>
        <p:spPr>
          <a:xfrm>
            <a:off x="6296025" y="292946"/>
            <a:ext cx="4381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7" name="TextBox 6"/>
          <p:cNvSpPr txBox="1"/>
          <p:nvPr/>
        </p:nvSpPr>
        <p:spPr>
          <a:xfrm>
            <a:off x="400050" y="701248"/>
            <a:ext cx="5943600" cy="984885"/>
          </a:xfrm>
          <a:prstGeom prst="rect">
            <a:avLst/>
          </a:prstGeom>
          <a:noFill/>
        </p:spPr>
        <p:txBody>
          <a:bodyPr wrap="square" rtlCol="0">
            <a:spAutoFit/>
          </a:bodyPr>
          <a:lstStyle/>
          <a:p>
            <a:r>
              <a:rPr lang="en-GB" sz="1600" b="1" dirty="0"/>
              <a:t>TESTING AND GRADING MATERIALS</a:t>
            </a:r>
          </a:p>
          <a:p>
            <a:r>
              <a:rPr lang="en-GB" sz="1400" b="1" dirty="0"/>
              <a:t>The strength and stability of a building depends on the materials used to construct it. These materials are tested to make sure they have the needed strength</a:t>
            </a:r>
          </a:p>
        </p:txBody>
      </p:sp>
      <p:sp>
        <p:nvSpPr>
          <p:cNvPr id="8" name="Rounded Rectangle 7"/>
          <p:cNvSpPr/>
          <p:nvPr/>
        </p:nvSpPr>
        <p:spPr>
          <a:xfrm>
            <a:off x="209550" y="1758398"/>
            <a:ext cx="1314450" cy="5590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CONCRETE-</a:t>
            </a:r>
          </a:p>
        </p:txBody>
      </p:sp>
      <p:sp>
        <p:nvSpPr>
          <p:cNvPr id="15" name="Rectangle 14"/>
          <p:cNvSpPr/>
          <p:nvPr/>
        </p:nvSpPr>
        <p:spPr>
          <a:xfrm>
            <a:off x="4191000" y="4241186"/>
            <a:ext cx="2400300" cy="97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rgbClr val="FFFF00"/>
                </a:solidFill>
              </a:rPr>
              <a:t>ACTIVITY 3</a:t>
            </a:r>
          </a:p>
          <a:p>
            <a:pPr algn="r"/>
            <a:r>
              <a:rPr lang="en-GB" sz="1200" dirty="0"/>
              <a:t> FIND EXAMPES OF WHERE TIMBER IS USED IN CONSTRUCTION</a:t>
            </a:r>
          </a:p>
        </p:txBody>
      </p:sp>
      <p:sp>
        <p:nvSpPr>
          <p:cNvPr id="17" name="Rectangle 16"/>
          <p:cNvSpPr/>
          <p:nvPr/>
        </p:nvSpPr>
        <p:spPr>
          <a:xfrm>
            <a:off x="4105275" y="4133647"/>
            <a:ext cx="2590800" cy="205811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543050" y="1608922"/>
            <a:ext cx="5048250" cy="892552"/>
          </a:xfrm>
          <a:prstGeom prst="rect">
            <a:avLst/>
          </a:prstGeom>
          <a:noFill/>
        </p:spPr>
        <p:txBody>
          <a:bodyPr wrap="square" rtlCol="0">
            <a:spAutoFit/>
          </a:bodyPr>
          <a:lstStyle/>
          <a:p>
            <a:r>
              <a:rPr lang="en-GB" sz="1600" dirty="0"/>
              <a:t>Is commonly found in foundations and floors so its strength is really important</a:t>
            </a:r>
            <a:r>
              <a:rPr lang="en-GB" dirty="0"/>
              <a:t>. </a:t>
            </a:r>
            <a:r>
              <a:rPr lang="en-GB" sz="1600" dirty="0"/>
              <a:t>Tests are done to make sure its strong enough</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9" y="2495672"/>
            <a:ext cx="1643063" cy="913476"/>
          </a:xfrm>
          <a:prstGeom prst="rect">
            <a:avLst/>
          </a:prstGeom>
        </p:spPr>
      </p:pic>
      <p:sp>
        <p:nvSpPr>
          <p:cNvPr id="10" name="Rectangle 9"/>
          <p:cNvSpPr/>
          <p:nvPr/>
        </p:nvSpPr>
        <p:spPr>
          <a:xfrm>
            <a:off x="2033588" y="2417653"/>
            <a:ext cx="4662487" cy="16464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t>
            </a:r>
            <a:r>
              <a:rPr lang="en-GB" sz="1600" dirty="0">
                <a:solidFill>
                  <a:schemeClr val="tx1"/>
                </a:solidFill>
              </a:rPr>
              <a:t>-</a:t>
            </a:r>
          </a:p>
          <a:p>
            <a:pPr algn="ctr"/>
            <a:r>
              <a:rPr lang="en-GB" sz="1600" dirty="0">
                <a:solidFill>
                  <a:schemeClr val="tx1"/>
                </a:solidFill>
              </a:rPr>
              <a:t>-</a:t>
            </a:r>
            <a:r>
              <a:rPr lang="en-GB" sz="1600" u="sng" dirty="0">
                <a:solidFill>
                  <a:schemeClr val="tx1"/>
                </a:solidFill>
              </a:rPr>
              <a:t>Slump testing </a:t>
            </a:r>
            <a:r>
              <a:rPr lang="en-GB" sz="1600" dirty="0">
                <a:solidFill>
                  <a:schemeClr val="tx1"/>
                </a:solidFill>
              </a:rPr>
              <a:t>checks the ratio of water and cement, if the wet concrete slumps and loses it shape easily then the balance is not right.</a:t>
            </a:r>
          </a:p>
          <a:p>
            <a:pPr algn="ctr"/>
            <a:r>
              <a:rPr lang="en-GB" sz="1600" u="sng" dirty="0">
                <a:solidFill>
                  <a:schemeClr val="tx1"/>
                </a:solidFill>
              </a:rPr>
              <a:t>-Compressive strength </a:t>
            </a:r>
            <a:r>
              <a:rPr lang="en-GB" sz="1600" dirty="0">
                <a:solidFill>
                  <a:schemeClr val="tx1"/>
                </a:solidFill>
              </a:rPr>
              <a:t>testing checks that the hardened concrete is strong enough to withstand loads</a:t>
            </a:r>
            <a:endParaRPr lang="en-GB" sz="1600" dirty="0"/>
          </a:p>
        </p:txBody>
      </p:sp>
      <p:sp>
        <p:nvSpPr>
          <p:cNvPr id="20" name="Oval 19"/>
          <p:cNvSpPr/>
          <p:nvPr/>
        </p:nvSpPr>
        <p:spPr>
          <a:xfrm>
            <a:off x="361950" y="3466935"/>
            <a:ext cx="1976438" cy="1162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Key term-</a:t>
            </a:r>
          </a:p>
          <a:p>
            <a:pPr algn="ctr"/>
            <a:r>
              <a:rPr lang="en-GB" sz="1400" dirty="0"/>
              <a:t>Ratio- the proportion of one thing to another</a:t>
            </a:r>
            <a:r>
              <a:rPr lang="en-GB" dirty="0"/>
              <a:t>.</a:t>
            </a:r>
          </a:p>
        </p:txBody>
      </p:sp>
      <p:sp>
        <p:nvSpPr>
          <p:cNvPr id="21" name="Rectangle 20"/>
          <p:cNvSpPr/>
          <p:nvPr/>
        </p:nvSpPr>
        <p:spPr>
          <a:xfrm>
            <a:off x="209551" y="4709003"/>
            <a:ext cx="2952750" cy="12928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t>
            </a:r>
            <a:endParaRPr lang="en-GB" sz="1600" dirty="0">
              <a:solidFill>
                <a:schemeClr val="tx1"/>
              </a:solidFill>
            </a:endParaRPr>
          </a:p>
          <a:p>
            <a:pPr algn="ctr"/>
            <a:r>
              <a:rPr lang="en-GB" sz="1600" dirty="0">
                <a:solidFill>
                  <a:schemeClr val="tx1"/>
                </a:solidFill>
              </a:rPr>
              <a:t>-</a:t>
            </a:r>
            <a:r>
              <a:rPr lang="en-GB" sz="1600" b="1" u="sng" dirty="0">
                <a:solidFill>
                  <a:schemeClr val="tx1"/>
                </a:solidFill>
              </a:rPr>
              <a:t>Timber </a:t>
            </a:r>
            <a:r>
              <a:rPr lang="en-GB" sz="1600" dirty="0">
                <a:solidFill>
                  <a:schemeClr val="tx1"/>
                </a:solidFill>
              </a:rPr>
              <a:t>-the strength of timber is tested and then sorted into various groups. This is called stress grading or strength grading</a:t>
            </a:r>
            <a:endParaRPr lang="en-GB" sz="1600" b="1" u="sng"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301" y="4194790"/>
            <a:ext cx="1008008" cy="83820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1" y="5072950"/>
            <a:ext cx="1028699" cy="781115"/>
          </a:xfrm>
          <a:prstGeom prst="rect">
            <a:avLst/>
          </a:prstGeom>
        </p:spPr>
      </p:pic>
      <p:sp>
        <p:nvSpPr>
          <p:cNvPr id="24" name="Rectangle 23"/>
          <p:cNvSpPr/>
          <p:nvPr/>
        </p:nvSpPr>
        <p:spPr>
          <a:xfrm>
            <a:off x="3419475" y="6322466"/>
            <a:ext cx="3276600" cy="1276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tx1"/>
                </a:solidFill>
              </a:rPr>
              <a:t>MORTAR</a:t>
            </a:r>
            <a:r>
              <a:rPr lang="en-GB" sz="1400" dirty="0">
                <a:solidFill>
                  <a:schemeClr val="tx1"/>
                </a:solidFill>
              </a:rPr>
              <a:t>- TESTING IS PERFORMED BY MAKING CUBES OF MORTAR TO CHECK HOW MUCH WATER CAN PASS THROUGH IT OR IF THERE ANY GAPS</a:t>
            </a:r>
          </a:p>
        </p:txBody>
      </p:sp>
      <p:sp>
        <p:nvSpPr>
          <p:cNvPr id="25" name="Rectangle 24"/>
          <p:cNvSpPr/>
          <p:nvPr/>
        </p:nvSpPr>
        <p:spPr>
          <a:xfrm>
            <a:off x="209549" y="6134833"/>
            <a:ext cx="2952751" cy="22586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19100" y="6216716"/>
            <a:ext cx="2400300" cy="318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00"/>
                </a:solidFill>
              </a:rPr>
              <a:t>ACTIVITY 4</a:t>
            </a:r>
          </a:p>
        </p:txBody>
      </p:sp>
      <p:sp>
        <p:nvSpPr>
          <p:cNvPr id="27" name="TextBox 26"/>
          <p:cNvSpPr txBox="1"/>
          <p:nvPr/>
        </p:nvSpPr>
        <p:spPr>
          <a:xfrm>
            <a:off x="285749" y="6421061"/>
            <a:ext cx="2533651" cy="1569660"/>
          </a:xfrm>
          <a:prstGeom prst="rect">
            <a:avLst/>
          </a:prstGeom>
          <a:noFill/>
        </p:spPr>
        <p:txBody>
          <a:bodyPr wrap="square" rtlCol="0">
            <a:spAutoFit/>
          </a:bodyPr>
          <a:lstStyle/>
          <a:p>
            <a:endParaRPr lang="en-GB" sz="1200" dirty="0"/>
          </a:p>
          <a:p>
            <a:endParaRPr lang="en-GB" sz="1200" dirty="0"/>
          </a:p>
          <a:p>
            <a:r>
              <a:rPr lang="en-GB" sz="1200" dirty="0"/>
              <a:t>DESCRIBE WHAT MORTAR IS</a:t>
            </a:r>
          </a:p>
          <a:p>
            <a:endParaRPr lang="en-GB" sz="1200" dirty="0"/>
          </a:p>
          <a:p>
            <a:endParaRPr lang="en-GB" sz="1200" dirty="0"/>
          </a:p>
          <a:p>
            <a:endParaRPr lang="en-GB" sz="1200" dirty="0"/>
          </a:p>
          <a:p>
            <a:r>
              <a:rPr lang="en-GB" sz="1200" dirty="0"/>
              <a:t>EXPLAIN WHERE MORTAR IS USED AND WHY</a:t>
            </a:r>
          </a:p>
        </p:txBody>
      </p:sp>
      <p:sp>
        <p:nvSpPr>
          <p:cNvPr id="28" name="Rounded Rectangle 27"/>
          <p:cNvSpPr/>
          <p:nvPr/>
        </p:nvSpPr>
        <p:spPr>
          <a:xfrm>
            <a:off x="3524250" y="7843446"/>
            <a:ext cx="3171825" cy="60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SPECIFYING AND GRADING MATERIALS</a:t>
            </a:r>
          </a:p>
        </p:txBody>
      </p:sp>
      <p:cxnSp>
        <p:nvCxnSpPr>
          <p:cNvPr id="32" name="Elbow Connector 31"/>
          <p:cNvCxnSpPr/>
          <p:nvPr/>
        </p:nvCxnSpPr>
        <p:spPr>
          <a:xfrm flipV="1">
            <a:off x="209549" y="7760053"/>
            <a:ext cx="6381751" cy="81244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24250" y="8482742"/>
            <a:ext cx="3171825" cy="1384995"/>
          </a:xfrm>
          <a:prstGeom prst="rect">
            <a:avLst/>
          </a:prstGeom>
          <a:noFill/>
        </p:spPr>
        <p:txBody>
          <a:bodyPr wrap="square" rtlCol="0">
            <a:spAutoFit/>
          </a:bodyPr>
          <a:lstStyle/>
          <a:p>
            <a:r>
              <a:rPr lang="en-GB" sz="1200" dirty="0"/>
              <a:t>A designer tells the construction team about the materials to be used, this is a material specification.</a:t>
            </a:r>
          </a:p>
          <a:p>
            <a:r>
              <a:rPr lang="en-GB" sz="1200" dirty="0"/>
              <a:t>The materials selected will comply with British or European standards. It is important materials meet these standards because it makes sure the building has the right strength.</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49" y="8686960"/>
            <a:ext cx="967776" cy="1040359"/>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280" y="8711163"/>
            <a:ext cx="1114427" cy="1046834"/>
          </a:xfrm>
          <a:prstGeom prst="rect">
            <a:avLst/>
          </a:prstGeom>
        </p:spPr>
      </p:pic>
      <p:cxnSp>
        <p:nvCxnSpPr>
          <p:cNvPr id="37" name="Straight Connector 36"/>
          <p:cNvCxnSpPr/>
          <p:nvPr/>
        </p:nvCxnSpPr>
        <p:spPr>
          <a:xfrm>
            <a:off x="2338388" y="8686960"/>
            <a:ext cx="0" cy="104035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7595" y="8817130"/>
            <a:ext cx="1383686" cy="975081"/>
          </a:xfrm>
          <a:prstGeom prst="rect">
            <a:avLst/>
          </a:prstGeom>
        </p:spPr>
      </p:pic>
    </p:spTree>
    <p:extLst>
      <p:ext uri="{BB962C8B-B14F-4D97-AF65-F5344CB8AC3E}">
        <p14:creationId xmlns:p14="http://schemas.microsoft.com/office/powerpoint/2010/main" val="276172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Rectangle 4"/>
          <p:cNvSpPr/>
          <p:nvPr/>
        </p:nvSpPr>
        <p:spPr>
          <a:xfrm>
            <a:off x="6296025" y="292946"/>
            <a:ext cx="4381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7" name="TextBox 6"/>
          <p:cNvSpPr txBox="1"/>
          <p:nvPr/>
        </p:nvSpPr>
        <p:spPr>
          <a:xfrm>
            <a:off x="285749" y="798291"/>
            <a:ext cx="5943600" cy="1292662"/>
          </a:xfrm>
          <a:prstGeom prst="rect">
            <a:avLst/>
          </a:prstGeom>
          <a:noFill/>
        </p:spPr>
        <p:txBody>
          <a:bodyPr wrap="square" rtlCol="0">
            <a:spAutoFit/>
          </a:bodyPr>
          <a:lstStyle/>
          <a:p>
            <a:r>
              <a:rPr lang="en-GB" sz="1600" b="1" u="sng" dirty="0"/>
              <a:t>Strength of materials are classified and graded</a:t>
            </a:r>
          </a:p>
          <a:p>
            <a:r>
              <a:rPr lang="en-GB" sz="1600" dirty="0"/>
              <a:t>The strength of  a material is calculated by working out how much pressure it can take.</a:t>
            </a:r>
          </a:p>
          <a:p>
            <a:r>
              <a:rPr lang="en-GB" sz="1600" dirty="0"/>
              <a:t>The measurement is </a:t>
            </a:r>
            <a:r>
              <a:rPr lang="en-GB" sz="1600" dirty="0" err="1"/>
              <a:t>Newtons</a:t>
            </a:r>
            <a:r>
              <a:rPr lang="en-GB" sz="1600" dirty="0"/>
              <a:t> per square millimetre (N/mm2)</a:t>
            </a:r>
          </a:p>
          <a:p>
            <a:endParaRPr lang="en-GB" sz="1400" dirty="0"/>
          </a:p>
        </p:txBody>
      </p:sp>
      <p:sp>
        <p:nvSpPr>
          <p:cNvPr id="25" name="Rectangle 24"/>
          <p:cNvSpPr/>
          <p:nvPr/>
        </p:nvSpPr>
        <p:spPr>
          <a:xfrm>
            <a:off x="3633786" y="3247058"/>
            <a:ext cx="2952751" cy="22586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829049" y="3369473"/>
            <a:ext cx="2400300" cy="343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00"/>
                </a:solidFill>
              </a:rPr>
              <a:t>ACTIVITY 6</a:t>
            </a:r>
          </a:p>
        </p:txBody>
      </p:sp>
      <p:sp>
        <p:nvSpPr>
          <p:cNvPr id="27" name="TextBox 26"/>
          <p:cNvSpPr txBox="1"/>
          <p:nvPr/>
        </p:nvSpPr>
        <p:spPr>
          <a:xfrm>
            <a:off x="3724274" y="3732685"/>
            <a:ext cx="2533651" cy="1200329"/>
          </a:xfrm>
          <a:prstGeom prst="rect">
            <a:avLst/>
          </a:prstGeom>
          <a:noFill/>
        </p:spPr>
        <p:txBody>
          <a:bodyPr wrap="square" rtlCol="0">
            <a:spAutoFit/>
          </a:bodyPr>
          <a:lstStyle/>
          <a:p>
            <a:r>
              <a:rPr lang="en-GB" sz="1200" dirty="0"/>
              <a:t>Find the definition  for:</a:t>
            </a:r>
          </a:p>
          <a:p>
            <a:r>
              <a:rPr lang="en-GB" sz="1200" dirty="0"/>
              <a:t>Coniferous-</a:t>
            </a:r>
          </a:p>
          <a:p>
            <a:endParaRPr lang="en-GB" sz="1200" dirty="0"/>
          </a:p>
          <a:p>
            <a:endParaRPr lang="en-GB" sz="1200" dirty="0"/>
          </a:p>
          <a:p>
            <a:endParaRPr lang="en-GB" sz="1200" dirty="0"/>
          </a:p>
          <a:p>
            <a:r>
              <a:rPr lang="en-GB" sz="1200" dirty="0"/>
              <a:t>Deciduous-</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1" y="1908864"/>
            <a:ext cx="1066801" cy="593098"/>
          </a:xfrm>
          <a:prstGeom prst="rect">
            <a:avLst/>
          </a:prstGeom>
        </p:spPr>
      </p:pic>
      <p:sp>
        <p:nvSpPr>
          <p:cNvPr id="2" name="TextBox 1"/>
          <p:cNvSpPr txBox="1"/>
          <p:nvPr/>
        </p:nvSpPr>
        <p:spPr>
          <a:xfrm>
            <a:off x="1552574" y="1866365"/>
            <a:ext cx="5181601" cy="1384995"/>
          </a:xfrm>
          <a:prstGeom prst="rect">
            <a:avLst/>
          </a:prstGeom>
          <a:noFill/>
        </p:spPr>
        <p:txBody>
          <a:bodyPr wrap="square" rtlCol="0">
            <a:spAutoFit/>
          </a:bodyPr>
          <a:lstStyle/>
          <a:p>
            <a:r>
              <a:rPr lang="en-GB" sz="1400" dirty="0"/>
              <a:t>Concrete- strengths range from 8 N/mm2 to 60 N/mm2</a:t>
            </a:r>
          </a:p>
          <a:p>
            <a:r>
              <a:rPr lang="en-GB" sz="1400" dirty="0"/>
              <a:t>When specifying materials, concrete with a strength of 25 N/mm2 is written a C25.</a:t>
            </a:r>
          </a:p>
          <a:p>
            <a:r>
              <a:rPr lang="en-GB" sz="1400" b="1" dirty="0"/>
              <a:t>Timber</a:t>
            </a:r>
            <a:r>
              <a:rPr lang="en-GB" sz="1400" dirty="0"/>
              <a:t>- timber range from 14 N/mm2 to 70 N/mm2</a:t>
            </a:r>
          </a:p>
          <a:p>
            <a:r>
              <a:rPr lang="en-GB" sz="1400" u="sng" dirty="0"/>
              <a:t>Coniferous</a:t>
            </a:r>
            <a:r>
              <a:rPr lang="en-GB" sz="1400" dirty="0"/>
              <a:t> is written as C and ranges from C14 to C 50</a:t>
            </a:r>
          </a:p>
          <a:p>
            <a:r>
              <a:rPr lang="en-GB" sz="1400" u="sng" dirty="0"/>
              <a:t>Deciduous</a:t>
            </a:r>
            <a:r>
              <a:rPr lang="en-GB" sz="1400" dirty="0"/>
              <a:t> is written as D and ranges from D30 to D70</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616423"/>
            <a:ext cx="1028699" cy="585104"/>
          </a:xfrm>
          <a:prstGeom prst="rect">
            <a:avLst/>
          </a:prstGeom>
        </p:spPr>
      </p:pic>
      <p:sp>
        <p:nvSpPr>
          <p:cNvPr id="31" name="Rectangle 30"/>
          <p:cNvSpPr/>
          <p:nvPr/>
        </p:nvSpPr>
        <p:spPr>
          <a:xfrm>
            <a:off x="385760" y="3271975"/>
            <a:ext cx="2952751" cy="22586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52462" y="3364848"/>
            <a:ext cx="2400300" cy="347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00"/>
                </a:solidFill>
              </a:rPr>
              <a:t>ACTIVITY 5</a:t>
            </a:r>
          </a:p>
        </p:txBody>
      </p:sp>
      <p:sp>
        <p:nvSpPr>
          <p:cNvPr id="39" name="TextBox 38"/>
          <p:cNvSpPr txBox="1"/>
          <p:nvPr/>
        </p:nvSpPr>
        <p:spPr>
          <a:xfrm>
            <a:off x="585787" y="3804600"/>
            <a:ext cx="2533651" cy="1754326"/>
          </a:xfrm>
          <a:prstGeom prst="rect">
            <a:avLst/>
          </a:prstGeom>
          <a:noFill/>
        </p:spPr>
        <p:txBody>
          <a:bodyPr wrap="square" rtlCol="0">
            <a:spAutoFit/>
          </a:bodyPr>
          <a:lstStyle/>
          <a:p>
            <a:r>
              <a:rPr lang="en-GB" sz="1200" dirty="0"/>
              <a:t>Convert these concrete strength into the correct code:</a:t>
            </a:r>
          </a:p>
          <a:p>
            <a:r>
              <a:rPr lang="en-GB" sz="1200" dirty="0"/>
              <a:t>9 N/mm2____________</a:t>
            </a:r>
          </a:p>
          <a:p>
            <a:r>
              <a:rPr lang="en-GB" sz="1200" dirty="0"/>
              <a:t>52 N/mm2__________</a:t>
            </a:r>
          </a:p>
          <a:p>
            <a:r>
              <a:rPr lang="en-GB" sz="1200" dirty="0"/>
              <a:t>17 N/mm2__________</a:t>
            </a:r>
          </a:p>
          <a:p>
            <a:r>
              <a:rPr lang="en-GB" sz="1200" dirty="0"/>
              <a:t>36 N/mm2__________</a:t>
            </a:r>
          </a:p>
          <a:p>
            <a:endParaRPr lang="en-GB" sz="1200" dirty="0"/>
          </a:p>
          <a:p>
            <a:r>
              <a:rPr lang="en-GB" sz="1200" dirty="0"/>
              <a:t>Highlight the strongest and weakest concrete.</a:t>
            </a:r>
          </a:p>
        </p:txBody>
      </p:sp>
      <p:sp>
        <p:nvSpPr>
          <p:cNvPr id="6" name="TextBox 5"/>
          <p:cNvSpPr txBox="1"/>
          <p:nvPr/>
        </p:nvSpPr>
        <p:spPr>
          <a:xfrm>
            <a:off x="385760" y="5753100"/>
            <a:ext cx="6129340" cy="2462213"/>
          </a:xfrm>
          <a:prstGeom prst="rect">
            <a:avLst/>
          </a:prstGeom>
          <a:noFill/>
        </p:spPr>
        <p:txBody>
          <a:bodyPr wrap="square" rtlCol="0">
            <a:spAutoFit/>
          </a:bodyPr>
          <a:lstStyle/>
          <a:p>
            <a:r>
              <a:rPr lang="en-GB" sz="1400" dirty="0"/>
              <a:t>Bricks - they are classified depending on how moisture they can absorb. All bricks should be at least 5 N/mm2. The standard for bricks is BS EN 771</a:t>
            </a:r>
          </a:p>
          <a:p>
            <a:endParaRPr lang="en-GB" sz="1400" dirty="0"/>
          </a:p>
          <a:p>
            <a:r>
              <a:rPr lang="en-GB" sz="1400" dirty="0" err="1"/>
              <a:t>Hardcore</a:t>
            </a:r>
            <a:r>
              <a:rPr lang="en-GB" sz="1400" dirty="0"/>
              <a:t> - is used to provide an even base for floors. It is  a mix of gravel, sand, broken bricks and crushed concrete, also known as aggregate. The bigger the pieces in the mix the higher the classification.</a:t>
            </a:r>
          </a:p>
          <a:p>
            <a:endParaRPr lang="en-GB" sz="1400" dirty="0"/>
          </a:p>
          <a:p>
            <a:r>
              <a:rPr lang="en-GB" sz="1400" dirty="0"/>
              <a:t>Mortars - are a bond between courses of brick and blockwork. These are classified by where they are used. A mortar used for general purpose is known as G. Other classifications are based on how its made for example factory based or site based.</a:t>
            </a:r>
          </a:p>
          <a:p>
            <a:r>
              <a:rPr lang="en-GB" sz="1400" dirty="0"/>
              <a:t>BS EN 998 is the standard</a:t>
            </a:r>
          </a:p>
        </p:txBody>
      </p:sp>
      <p:sp>
        <p:nvSpPr>
          <p:cNvPr id="40" name="Rectangle 39"/>
          <p:cNvSpPr/>
          <p:nvPr/>
        </p:nvSpPr>
        <p:spPr>
          <a:xfrm>
            <a:off x="357184" y="8215313"/>
            <a:ext cx="6210302" cy="146248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138361" y="8325836"/>
            <a:ext cx="2400300" cy="284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00"/>
                </a:solidFill>
              </a:rPr>
              <a:t>ACTIVITY 7</a:t>
            </a:r>
          </a:p>
        </p:txBody>
      </p:sp>
      <p:sp>
        <p:nvSpPr>
          <p:cNvPr id="11" name="TextBox 10"/>
          <p:cNvSpPr txBox="1"/>
          <p:nvPr/>
        </p:nvSpPr>
        <p:spPr>
          <a:xfrm>
            <a:off x="404811" y="8591712"/>
            <a:ext cx="5643562" cy="830997"/>
          </a:xfrm>
          <a:prstGeom prst="rect">
            <a:avLst/>
          </a:prstGeom>
          <a:noFill/>
        </p:spPr>
        <p:txBody>
          <a:bodyPr wrap="square" rtlCol="0">
            <a:spAutoFit/>
          </a:bodyPr>
          <a:lstStyle/>
          <a:p>
            <a:endParaRPr lang="en-GB" sz="1200" dirty="0"/>
          </a:p>
          <a:p>
            <a:r>
              <a:rPr lang="en-GB" sz="1200" dirty="0"/>
              <a:t>What are the standards for timber and </a:t>
            </a:r>
            <a:r>
              <a:rPr lang="en-GB" sz="1200" dirty="0" err="1"/>
              <a:t>hardcore</a:t>
            </a:r>
            <a:r>
              <a:rPr lang="en-GB" sz="1200" dirty="0"/>
              <a:t>?</a:t>
            </a:r>
          </a:p>
          <a:p>
            <a:endParaRPr lang="en-GB" sz="1200" dirty="0"/>
          </a:p>
          <a:p>
            <a:r>
              <a:rPr lang="en-GB" sz="1200" dirty="0"/>
              <a:t>Explain why the standards are so important for construction?</a:t>
            </a:r>
          </a:p>
        </p:txBody>
      </p:sp>
    </p:spTree>
    <p:extLst>
      <p:ext uri="{BB962C8B-B14F-4D97-AF65-F5344CB8AC3E}">
        <p14:creationId xmlns:p14="http://schemas.microsoft.com/office/powerpoint/2010/main" val="319741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TextBox 4"/>
          <p:cNvSpPr txBox="1"/>
          <p:nvPr/>
        </p:nvSpPr>
        <p:spPr>
          <a:xfrm>
            <a:off x="133350" y="868054"/>
            <a:ext cx="3695700" cy="3785652"/>
          </a:xfrm>
          <a:prstGeom prst="rect">
            <a:avLst/>
          </a:prstGeom>
          <a:noFill/>
        </p:spPr>
        <p:txBody>
          <a:bodyPr wrap="square" rtlCol="0">
            <a:spAutoFit/>
          </a:bodyPr>
          <a:lstStyle/>
          <a:p>
            <a:r>
              <a:rPr lang="en-GB" b="1" u="sng" dirty="0">
                <a:solidFill>
                  <a:srgbClr val="0070C0"/>
                </a:solidFill>
              </a:rPr>
              <a:t>ACTIVITY 8 </a:t>
            </a:r>
            <a:r>
              <a:rPr lang="en-GB" b="1" u="sng" dirty="0"/>
              <a:t>Cavity Walls</a:t>
            </a:r>
          </a:p>
          <a:p>
            <a:r>
              <a:rPr lang="en-GB" sz="1200" dirty="0"/>
              <a:t>Cavity walls are constructed as two halves called skins. The gap between the skins is the cavity., which can be normally filled with insulation above ground level. Below ground level the walls will be constructed on top of the footings which is a layer of concrete which keeps the wall stable.</a:t>
            </a:r>
          </a:p>
          <a:p>
            <a:endParaRPr lang="en-GB" sz="1200" dirty="0"/>
          </a:p>
          <a:p>
            <a:r>
              <a:rPr lang="en-GB" sz="1200" dirty="0"/>
              <a:t>As they are constructed wall ties are put in place to connect these together?</a:t>
            </a:r>
          </a:p>
          <a:p>
            <a:endParaRPr lang="en-GB" sz="1200" dirty="0"/>
          </a:p>
          <a:p>
            <a:r>
              <a:rPr lang="en-GB" sz="1200" b="1" dirty="0">
                <a:solidFill>
                  <a:srgbClr val="7030A0"/>
                </a:solidFill>
              </a:rPr>
              <a:t>Why do you think this is?</a:t>
            </a:r>
          </a:p>
          <a:p>
            <a:r>
              <a:rPr lang="en-GB" b="1" dirty="0">
                <a:solidFill>
                  <a:srgbClr val="7030A0"/>
                </a:solidFill>
              </a:rPr>
              <a:t>__________________________________________________________________________________________</a:t>
            </a:r>
          </a:p>
          <a:p>
            <a:endParaRPr lang="en-GB" dirty="0"/>
          </a:p>
          <a:p>
            <a:endParaRPr lang="en-GB" dirty="0"/>
          </a:p>
        </p:txBody>
      </p:sp>
      <p:pic>
        <p:nvPicPr>
          <p:cNvPr id="6" name="Picture 5"/>
          <p:cNvPicPr>
            <a:picLocks noChangeAspect="1"/>
          </p:cNvPicPr>
          <p:nvPr/>
        </p:nvPicPr>
        <p:blipFill>
          <a:blip r:embed="rId2"/>
          <a:stretch>
            <a:fillRect/>
          </a:stretch>
        </p:blipFill>
        <p:spPr>
          <a:xfrm>
            <a:off x="3829050" y="1438184"/>
            <a:ext cx="2694708" cy="2638515"/>
          </a:xfrm>
          <a:prstGeom prst="rect">
            <a:avLst/>
          </a:prstGeom>
        </p:spPr>
      </p:pic>
      <p:sp>
        <p:nvSpPr>
          <p:cNvPr id="7" name="Rounded Rectangle 6"/>
          <p:cNvSpPr/>
          <p:nvPr/>
        </p:nvSpPr>
        <p:spPr>
          <a:xfrm>
            <a:off x="133350" y="4269873"/>
            <a:ext cx="2676155" cy="65599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Find out exactly where a bricklayer should place their walls ties when constructing a cavity wall</a:t>
            </a:r>
          </a:p>
        </p:txBody>
      </p:sp>
      <p:sp>
        <p:nvSpPr>
          <p:cNvPr id="8" name="Rectangle 7"/>
          <p:cNvSpPr/>
          <p:nvPr/>
        </p:nvSpPr>
        <p:spPr>
          <a:xfrm>
            <a:off x="2991468" y="4135574"/>
            <a:ext cx="3532289" cy="949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0" y="5085296"/>
            <a:ext cx="6572250" cy="1754326"/>
          </a:xfrm>
          <a:prstGeom prst="rect">
            <a:avLst/>
          </a:prstGeom>
          <a:noFill/>
        </p:spPr>
        <p:txBody>
          <a:bodyPr wrap="square" rtlCol="0">
            <a:spAutoFit/>
          </a:bodyPr>
          <a:lstStyle/>
          <a:p>
            <a:r>
              <a:rPr lang="en-GB" b="1" u="sng" dirty="0"/>
              <a:t>Fire resistance</a:t>
            </a:r>
          </a:p>
          <a:p>
            <a:r>
              <a:rPr lang="en-GB" dirty="0"/>
              <a:t>Fire- resistant buildings can save lives and damage to property. Fire resistance can even make sure a building stays standing after a fire.</a:t>
            </a:r>
          </a:p>
          <a:p>
            <a:pPr algn="ctr"/>
            <a:r>
              <a:rPr lang="en-GB" u="sng" dirty="0"/>
              <a:t>Fire resistant materials</a:t>
            </a:r>
          </a:p>
          <a:p>
            <a:pPr algn="ctr"/>
            <a:r>
              <a:rPr lang="en-GB" u="sng" dirty="0">
                <a:solidFill>
                  <a:srgbClr val="0070C0"/>
                </a:solidFill>
              </a:rPr>
              <a:t>ACTIVITY 9 </a:t>
            </a:r>
            <a:r>
              <a:rPr lang="en-GB" u="sng" dirty="0"/>
              <a:t>Find out how each of these materials can be fire resistant</a:t>
            </a:r>
          </a:p>
          <a:p>
            <a:pPr algn="ctr"/>
            <a:r>
              <a:rPr lang="en-GB" dirty="0"/>
              <a:t>Plasterboard             Concrete          Blockwork         Intumescent paint</a:t>
            </a:r>
          </a:p>
        </p:txBody>
      </p:sp>
      <p:sp>
        <p:nvSpPr>
          <p:cNvPr id="10" name="Rectangle 9"/>
          <p:cNvSpPr/>
          <p:nvPr/>
        </p:nvSpPr>
        <p:spPr>
          <a:xfrm>
            <a:off x="161925" y="6891075"/>
            <a:ext cx="1562100" cy="760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743075" y="6892801"/>
            <a:ext cx="1562100" cy="760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324225" y="6891075"/>
            <a:ext cx="1562100" cy="760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905375" y="6892801"/>
            <a:ext cx="1562100" cy="760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57162" y="7727525"/>
            <a:ext cx="6296025" cy="1815882"/>
          </a:xfrm>
          <a:prstGeom prst="rect">
            <a:avLst/>
          </a:prstGeom>
          <a:noFill/>
        </p:spPr>
        <p:txBody>
          <a:bodyPr wrap="square" rtlCol="0">
            <a:spAutoFit/>
          </a:bodyPr>
          <a:lstStyle/>
          <a:p>
            <a:r>
              <a:rPr lang="en-GB" sz="1400" dirty="0"/>
              <a:t>The design of a building can also affect its fire resistance. Buildings can be separated into sections called </a:t>
            </a:r>
            <a:r>
              <a:rPr lang="en-GB" sz="1400" u="sng" dirty="0"/>
              <a:t>fire compartments</a:t>
            </a:r>
            <a:r>
              <a:rPr lang="en-GB" sz="1400" dirty="0"/>
              <a:t>, this means that one compartment will not affect the others. The compartments are separated by </a:t>
            </a:r>
            <a:r>
              <a:rPr lang="en-GB" sz="1400" u="sng" dirty="0"/>
              <a:t>fire barriers</a:t>
            </a:r>
            <a:r>
              <a:rPr lang="en-GB" sz="1400" dirty="0"/>
              <a:t>. </a:t>
            </a:r>
          </a:p>
          <a:p>
            <a:r>
              <a:rPr lang="en-GB" sz="1400" dirty="0"/>
              <a:t>These include:</a:t>
            </a:r>
          </a:p>
          <a:p>
            <a:r>
              <a:rPr lang="en-GB" sz="1400" u="sng" dirty="0"/>
              <a:t>Fire walls and separating floors made out of concrete</a:t>
            </a:r>
          </a:p>
          <a:p>
            <a:r>
              <a:rPr lang="en-GB" sz="1400" u="sng" dirty="0"/>
              <a:t>Door closers to stop doors being left open which could help spread the fire</a:t>
            </a:r>
          </a:p>
          <a:p>
            <a:r>
              <a:rPr lang="en-GB" sz="1400" u="sng" dirty="0"/>
              <a:t>Fire resistant doors that are made from steel and painted intumescent paint</a:t>
            </a:r>
          </a:p>
          <a:p>
            <a:r>
              <a:rPr lang="en-GB" sz="1400" u="sng" dirty="0"/>
              <a:t>These all stop the spread of fire </a:t>
            </a:r>
          </a:p>
        </p:txBody>
      </p:sp>
    </p:spTree>
    <p:extLst>
      <p:ext uri="{BB962C8B-B14F-4D97-AF65-F5344CB8AC3E}">
        <p14:creationId xmlns:p14="http://schemas.microsoft.com/office/powerpoint/2010/main" val="34435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TextBox 4"/>
          <p:cNvSpPr txBox="1"/>
          <p:nvPr/>
        </p:nvSpPr>
        <p:spPr>
          <a:xfrm>
            <a:off x="95250" y="885556"/>
            <a:ext cx="6096000" cy="3600986"/>
          </a:xfrm>
          <a:prstGeom prst="rect">
            <a:avLst/>
          </a:prstGeom>
          <a:noFill/>
        </p:spPr>
        <p:txBody>
          <a:bodyPr wrap="square" rtlCol="0">
            <a:spAutoFit/>
          </a:bodyPr>
          <a:lstStyle/>
          <a:p>
            <a:r>
              <a:rPr lang="en-GB" u="sng" dirty="0"/>
              <a:t>Equipment for fire resistance</a:t>
            </a:r>
          </a:p>
          <a:p>
            <a:r>
              <a:rPr lang="en-GB" sz="1400" dirty="0"/>
              <a:t>Other features can also be used to stop fires occurring or spreading, or to make a building safer if a fire does break out.</a:t>
            </a:r>
          </a:p>
          <a:p>
            <a:endParaRPr lang="en-GB" sz="1400" dirty="0"/>
          </a:p>
          <a:p>
            <a:r>
              <a:rPr lang="en-GB" sz="1400" dirty="0">
                <a:solidFill>
                  <a:srgbClr val="0070C0"/>
                </a:solidFill>
              </a:rPr>
              <a:t>ACTIVITY 10 </a:t>
            </a:r>
            <a:r>
              <a:rPr lang="en-GB" sz="1400" dirty="0"/>
              <a:t>Find out how these can help with fire resistance or make a building safer.</a:t>
            </a:r>
          </a:p>
          <a:p>
            <a:endParaRPr lang="en-GB" sz="1400" dirty="0"/>
          </a:p>
          <a:p>
            <a:r>
              <a:rPr lang="en-GB" sz="1400" dirty="0"/>
              <a:t>Fire escapes</a:t>
            </a:r>
          </a:p>
          <a:p>
            <a:endParaRPr lang="en-GB" sz="1400" dirty="0"/>
          </a:p>
          <a:p>
            <a:r>
              <a:rPr lang="en-GB" sz="1400" dirty="0"/>
              <a:t>Refuge areas</a:t>
            </a:r>
          </a:p>
          <a:p>
            <a:endParaRPr lang="en-GB" sz="1400" dirty="0"/>
          </a:p>
          <a:p>
            <a:r>
              <a:rPr lang="en-GB" sz="1400" dirty="0"/>
              <a:t>Cavity fire barriers</a:t>
            </a:r>
          </a:p>
          <a:p>
            <a:endParaRPr lang="en-GB" sz="1400" dirty="0"/>
          </a:p>
          <a:p>
            <a:r>
              <a:rPr lang="en-GB" sz="1400" dirty="0"/>
              <a:t>Fire alarm systems and smoke detectors</a:t>
            </a:r>
          </a:p>
          <a:p>
            <a:endParaRPr lang="en-GB" sz="1400" dirty="0"/>
          </a:p>
          <a:p>
            <a:r>
              <a:rPr lang="en-GB" sz="1400" dirty="0"/>
              <a:t>Sprinkler systems</a:t>
            </a:r>
          </a:p>
        </p:txBody>
      </p:sp>
      <p:sp>
        <p:nvSpPr>
          <p:cNvPr id="6" name="Rectangle 5"/>
          <p:cNvSpPr/>
          <p:nvPr/>
        </p:nvSpPr>
        <p:spPr>
          <a:xfrm>
            <a:off x="1466850" y="2181492"/>
            <a:ext cx="3028950" cy="504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638300" y="2686049"/>
            <a:ext cx="3333750" cy="504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247900" y="3208108"/>
            <a:ext cx="3467100" cy="487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90875" y="3679255"/>
            <a:ext cx="2762250" cy="487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09750" y="4166310"/>
            <a:ext cx="3657600" cy="5472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050" y="2058925"/>
            <a:ext cx="723900" cy="6688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595" y="2035366"/>
            <a:ext cx="1142511" cy="82832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0725" y="2908010"/>
            <a:ext cx="695325" cy="69532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342" y="3568956"/>
            <a:ext cx="951965" cy="95196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2101" y="4175546"/>
            <a:ext cx="752988" cy="564741"/>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1934" y="4713594"/>
            <a:ext cx="1126066" cy="633412"/>
          </a:xfrm>
          <a:prstGeom prst="rect">
            <a:avLst/>
          </a:prstGeom>
        </p:spPr>
      </p:pic>
      <p:sp>
        <p:nvSpPr>
          <p:cNvPr id="20" name="TextBox 19"/>
          <p:cNvSpPr txBox="1"/>
          <p:nvPr/>
        </p:nvSpPr>
        <p:spPr>
          <a:xfrm>
            <a:off x="228600" y="5008601"/>
            <a:ext cx="6267450" cy="2154436"/>
          </a:xfrm>
          <a:prstGeom prst="rect">
            <a:avLst/>
          </a:prstGeom>
          <a:noFill/>
        </p:spPr>
        <p:txBody>
          <a:bodyPr wrap="square" rtlCol="0">
            <a:spAutoFit/>
          </a:bodyPr>
          <a:lstStyle/>
          <a:p>
            <a:r>
              <a:rPr lang="en-GB" u="sng" dirty="0"/>
              <a:t>Thermal insulation</a:t>
            </a:r>
          </a:p>
          <a:p>
            <a:r>
              <a:rPr lang="en-GB" sz="1400" dirty="0"/>
              <a:t>Buildings have to be heated to make them comfortable to live in. Buildings are not air tight and so lose heat easily through gaps in the materials used to build them. This is why we insulate them. A building with poor insulation will use more energy to heat up but one that is well insulated will be cheap to maintain as less heat will escape</a:t>
            </a:r>
            <a:r>
              <a:rPr lang="en-GB" dirty="0"/>
              <a:t>.</a:t>
            </a:r>
            <a:endParaRPr lang="en-GB" u="sng" dirty="0"/>
          </a:p>
          <a:p>
            <a:r>
              <a:rPr lang="en-GB" sz="1400" dirty="0"/>
              <a:t>A U-value is used to measure heat loss from any building. The lower the U-Value the better the building is insulated. Building regulations approved document L specifies the U-Values for various elements of a house.</a:t>
            </a:r>
          </a:p>
        </p:txBody>
      </p:sp>
      <p:graphicFrame>
        <p:nvGraphicFramePr>
          <p:cNvPr id="21" name="Table 20"/>
          <p:cNvGraphicFramePr>
            <a:graphicFrameLocks noGrp="1"/>
          </p:cNvGraphicFramePr>
          <p:nvPr>
            <p:extLst>
              <p:ext uri="{D42A27DB-BD31-4B8C-83A1-F6EECF244321}">
                <p14:modId xmlns:p14="http://schemas.microsoft.com/office/powerpoint/2010/main" val="1790220480"/>
              </p:ext>
            </p:extLst>
          </p:nvPr>
        </p:nvGraphicFramePr>
        <p:xfrm>
          <a:off x="228600" y="7271293"/>
          <a:ext cx="3276600" cy="1986280"/>
        </p:xfrm>
        <a:graphic>
          <a:graphicData uri="http://schemas.openxmlformats.org/drawingml/2006/table">
            <a:tbl>
              <a:tblPr firstRow="1" bandRow="1">
                <a:tableStyleId>{5C22544A-7EE6-4342-B048-85BDC9FD1C3A}</a:tableStyleId>
              </a:tblPr>
              <a:tblGrid>
                <a:gridCol w="1411209">
                  <a:extLst>
                    <a:ext uri="{9D8B030D-6E8A-4147-A177-3AD203B41FA5}">
                      <a16:colId xmlns:a16="http://schemas.microsoft.com/office/drawing/2014/main" val="2730740072"/>
                    </a:ext>
                  </a:extLst>
                </a:gridCol>
                <a:gridCol w="1865391">
                  <a:extLst>
                    <a:ext uri="{9D8B030D-6E8A-4147-A177-3AD203B41FA5}">
                      <a16:colId xmlns:a16="http://schemas.microsoft.com/office/drawing/2014/main" val="1936201689"/>
                    </a:ext>
                  </a:extLst>
                </a:gridCol>
              </a:tblGrid>
              <a:tr h="370840">
                <a:tc>
                  <a:txBody>
                    <a:bodyPr/>
                    <a:lstStyle/>
                    <a:p>
                      <a:r>
                        <a:rPr lang="en-GB" dirty="0"/>
                        <a:t>Element of building</a:t>
                      </a:r>
                    </a:p>
                  </a:txBody>
                  <a:tcPr/>
                </a:tc>
                <a:tc>
                  <a:txBody>
                    <a:bodyPr/>
                    <a:lstStyle/>
                    <a:p>
                      <a:r>
                        <a:rPr lang="en-GB" dirty="0"/>
                        <a:t>Highest acceptable U-value</a:t>
                      </a:r>
                    </a:p>
                  </a:txBody>
                  <a:tcPr/>
                </a:tc>
                <a:extLst>
                  <a:ext uri="{0D108BD9-81ED-4DB2-BD59-A6C34878D82A}">
                    <a16:rowId xmlns:a16="http://schemas.microsoft.com/office/drawing/2014/main" val="2664231943"/>
                  </a:ext>
                </a:extLst>
              </a:tr>
              <a:tr h="370840">
                <a:tc>
                  <a:txBody>
                    <a:bodyPr/>
                    <a:lstStyle/>
                    <a:p>
                      <a:r>
                        <a:rPr lang="en-GB" dirty="0"/>
                        <a:t>Roof</a:t>
                      </a:r>
                    </a:p>
                  </a:txBody>
                  <a:tcPr/>
                </a:tc>
                <a:tc>
                  <a:txBody>
                    <a:bodyPr/>
                    <a:lstStyle/>
                    <a:p>
                      <a:r>
                        <a:rPr lang="en-GB" dirty="0"/>
                        <a:t>0.20 W/m2K</a:t>
                      </a:r>
                    </a:p>
                  </a:txBody>
                  <a:tcPr/>
                </a:tc>
                <a:extLst>
                  <a:ext uri="{0D108BD9-81ED-4DB2-BD59-A6C34878D82A}">
                    <a16:rowId xmlns:a16="http://schemas.microsoft.com/office/drawing/2014/main" val="3324358590"/>
                  </a:ext>
                </a:extLst>
              </a:tr>
              <a:tr h="370840">
                <a:tc>
                  <a:txBody>
                    <a:bodyPr/>
                    <a:lstStyle/>
                    <a:p>
                      <a:r>
                        <a:rPr lang="en-GB" dirty="0"/>
                        <a:t>Wall</a:t>
                      </a:r>
                    </a:p>
                  </a:txBody>
                  <a:tcPr/>
                </a:tc>
                <a:tc>
                  <a:txBody>
                    <a:bodyPr/>
                    <a:lstStyle/>
                    <a:p>
                      <a:r>
                        <a:rPr lang="en-GB" dirty="0"/>
                        <a:t>0.30 W/m2K</a:t>
                      </a:r>
                    </a:p>
                  </a:txBody>
                  <a:tcPr/>
                </a:tc>
                <a:extLst>
                  <a:ext uri="{0D108BD9-81ED-4DB2-BD59-A6C34878D82A}">
                    <a16:rowId xmlns:a16="http://schemas.microsoft.com/office/drawing/2014/main" val="1850468191"/>
                  </a:ext>
                </a:extLst>
              </a:tr>
              <a:tr h="370840">
                <a:tc>
                  <a:txBody>
                    <a:bodyPr/>
                    <a:lstStyle/>
                    <a:p>
                      <a:r>
                        <a:rPr lang="en-GB" dirty="0"/>
                        <a:t>Floor</a:t>
                      </a:r>
                    </a:p>
                  </a:txBody>
                  <a:tcPr/>
                </a:tc>
                <a:tc>
                  <a:txBody>
                    <a:bodyPr/>
                    <a:lstStyle/>
                    <a:p>
                      <a:r>
                        <a:rPr lang="en-GB" dirty="0"/>
                        <a:t>0.25 W/m2K</a:t>
                      </a:r>
                    </a:p>
                  </a:txBody>
                  <a:tcPr/>
                </a:tc>
                <a:extLst>
                  <a:ext uri="{0D108BD9-81ED-4DB2-BD59-A6C34878D82A}">
                    <a16:rowId xmlns:a16="http://schemas.microsoft.com/office/drawing/2014/main" val="2140870714"/>
                  </a:ext>
                </a:extLst>
              </a:tr>
              <a:tr h="370840">
                <a:tc>
                  <a:txBody>
                    <a:bodyPr/>
                    <a:lstStyle/>
                    <a:p>
                      <a:r>
                        <a:rPr lang="en-GB" dirty="0"/>
                        <a:t>Windows</a:t>
                      </a:r>
                    </a:p>
                  </a:txBody>
                  <a:tcPr/>
                </a:tc>
                <a:tc>
                  <a:txBody>
                    <a:bodyPr/>
                    <a:lstStyle/>
                    <a:p>
                      <a:r>
                        <a:rPr lang="en-GB" dirty="0"/>
                        <a:t>2.00 W/mK2</a:t>
                      </a:r>
                    </a:p>
                  </a:txBody>
                  <a:tcPr/>
                </a:tc>
                <a:extLst>
                  <a:ext uri="{0D108BD9-81ED-4DB2-BD59-A6C34878D82A}">
                    <a16:rowId xmlns:a16="http://schemas.microsoft.com/office/drawing/2014/main" val="322523171"/>
                  </a:ext>
                </a:extLst>
              </a:tr>
            </a:tbl>
          </a:graphicData>
        </a:graphic>
      </p:graphicFrame>
      <p:sp>
        <p:nvSpPr>
          <p:cNvPr id="22" name="Rectangle 21"/>
          <p:cNvSpPr/>
          <p:nvPr/>
        </p:nvSpPr>
        <p:spPr>
          <a:xfrm>
            <a:off x="3657600" y="7163037"/>
            <a:ext cx="2838450" cy="2634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house has recently been built and you have been asked to check whether it has the right U-values. Use the table to help you.</a:t>
            </a:r>
          </a:p>
          <a:p>
            <a:pPr algn="ctr"/>
            <a:r>
              <a:rPr lang="en-GB" dirty="0"/>
              <a:t>-Floor 0.22 W/m2K</a:t>
            </a:r>
          </a:p>
          <a:p>
            <a:pPr algn="ctr"/>
            <a:r>
              <a:rPr lang="en-GB" dirty="0"/>
              <a:t>-Windows 1.98 W/m2K</a:t>
            </a:r>
          </a:p>
          <a:p>
            <a:pPr algn="ctr"/>
            <a:r>
              <a:rPr lang="en-GB" dirty="0"/>
              <a:t>External walls 0.70 W/m2K</a:t>
            </a:r>
          </a:p>
        </p:txBody>
      </p:sp>
    </p:spTree>
    <p:extLst>
      <p:ext uri="{BB962C8B-B14F-4D97-AF65-F5344CB8AC3E}">
        <p14:creationId xmlns:p14="http://schemas.microsoft.com/office/powerpoint/2010/main" val="170970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TextBox 4"/>
          <p:cNvSpPr txBox="1"/>
          <p:nvPr/>
        </p:nvSpPr>
        <p:spPr>
          <a:xfrm>
            <a:off x="266700" y="819150"/>
            <a:ext cx="6362700" cy="1200329"/>
          </a:xfrm>
          <a:prstGeom prst="rect">
            <a:avLst/>
          </a:prstGeom>
          <a:noFill/>
        </p:spPr>
        <p:txBody>
          <a:bodyPr wrap="square" rtlCol="0">
            <a:spAutoFit/>
          </a:bodyPr>
          <a:lstStyle/>
          <a:p>
            <a:r>
              <a:rPr lang="en-GB" u="sng" dirty="0"/>
              <a:t>Types of insulation</a:t>
            </a:r>
          </a:p>
          <a:p>
            <a:r>
              <a:rPr lang="en-GB" dirty="0"/>
              <a:t>There are lots of different kinds of insulation and it is important to choose the right one for the job.</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61067884"/>
              </p:ext>
            </p:extLst>
          </p:nvPr>
        </p:nvGraphicFramePr>
        <p:xfrm>
          <a:off x="266700" y="1746061"/>
          <a:ext cx="6362700" cy="4028440"/>
        </p:xfrm>
        <a:graphic>
          <a:graphicData uri="http://schemas.openxmlformats.org/drawingml/2006/table">
            <a:tbl>
              <a:tblPr firstRow="1" bandRow="1">
                <a:tableStyleId>{5C22544A-7EE6-4342-B048-85BDC9FD1C3A}</a:tableStyleId>
              </a:tblPr>
              <a:tblGrid>
                <a:gridCol w="1590675">
                  <a:extLst>
                    <a:ext uri="{9D8B030D-6E8A-4147-A177-3AD203B41FA5}">
                      <a16:colId xmlns:a16="http://schemas.microsoft.com/office/drawing/2014/main" val="1420851843"/>
                    </a:ext>
                  </a:extLst>
                </a:gridCol>
                <a:gridCol w="1590675">
                  <a:extLst>
                    <a:ext uri="{9D8B030D-6E8A-4147-A177-3AD203B41FA5}">
                      <a16:colId xmlns:a16="http://schemas.microsoft.com/office/drawing/2014/main" val="3372346440"/>
                    </a:ext>
                  </a:extLst>
                </a:gridCol>
                <a:gridCol w="1590675">
                  <a:extLst>
                    <a:ext uri="{9D8B030D-6E8A-4147-A177-3AD203B41FA5}">
                      <a16:colId xmlns:a16="http://schemas.microsoft.com/office/drawing/2014/main" val="2547411360"/>
                    </a:ext>
                  </a:extLst>
                </a:gridCol>
                <a:gridCol w="1590675">
                  <a:extLst>
                    <a:ext uri="{9D8B030D-6E8A-4147-A177-3AD203B41FA5}">
                      <a16:colId xmlns:a16="http://schemas.microsoft.com/office/drawing/2014/main" val="3952015582"/>
                    </a:ext>
                  </a:extLst>
                </a:gridCol>
              </a:tblGrid>
              <a:tr h="370840">
                <a:tc>
                  <a:txBody>
                    <a:bodyPr/>
                    <a:lstStyle/>
                    <a:p>
                      <a:r>
                        <a:rPr lang="en-GB" dirty="0"/>
                        <a:t>Type</a:t>
                      </a:r>
                    </a:p>
                  </a:txBody>
                  <a:tcPr/>
                </a:tc>
                <a:tc>
                  <a:txBody>
                    <a:bodyPr/>
                    <a:lstStyle/>
                    <a:p>
                      <a:r>
                        <a:rPr lang="en-GB" dirty="0"/>
                        <a:t>Made</a:t>
                      </a:r>
                      <a:r>
                        <a:rPr lang="en-GB" baseline="0" dirty="0"/>
                        <a:t> from</a:t>
                      </a:r>
                      <a:endParaRPr lang="en-GB" dirty="0"/>
                    </a:p>
                  </a:txBody>
                  <a:tcPr/>
                </a:tc>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498469167"/>
                  </a:ext>
                </a:extLst>
              </a:tr>
              <a:tr h="370840">
                <a:tc>
                  <a:txBody>
                    <a:bodyPr/>
                    <a:lstStyle/>
                    <a:p>
                      <a:r>
                        <a:rPr lang="en-GB" sz="1000" dirty="0"/>
                        <a:t>Sheep’s wool</a:t>
                      </a:r>
                    </a:p>
                  </a:txBody>
                  <a:tcPr/>
                </a:tc>
                <a:tc>
                  <a:txBody>
                    <a:bodyPr/>
                    <a:lstStyle/>
                    <a:p>
                      <a:r>
                        <a:rPr lang="en-GB" sz="1000" dirty="0"/>
                        <a:t>Wool</a:t>
                      </a:r>
                    </a:p>
                  </a:txBody>
                  <a:tcPr/>
                </a:tc>
                <a:tc>
                  <a:txBody>
                    <a:bodyPr/>
                    <a:lstStyle/>
                    <a:p>
                      <a:pPr marL="285750" indent="-285750">
                        <a:buFontTx/>
                        <a:buChar char="-"/>
                      </a:pPr>
                      <a:r>
                        <a:rPr lang="en-GB" sz="1000" dirty="0"/>
                        <a:t>Can be reused and recycled</a:t>
                      </a:r>
                    </a:p>
                    <a:p>
                      <a:pPr marL="285750" indent="-285750">
                        <a:buFontTx/>
                        <a:buChar char="-"/>
                      </a:pPr>
                      <a:r>
                        <a:rPr lang="en-GB" sz="1000" dirty="0"/>
                        <a:t>Absorbs extra moisture</a:t>
                      </a:r>
                    </a:p>
                  </a:txBody>
                  <a:tcPr/>
                </a:tc>
                <a:tc>
                  <a:txBody>
                    <a:bodyPr/>
                    <a:lstStyle/>
                    <a:p>
                      <a:pPr marL="285750" indent="-285750">
                        <a:buFontTx/>
                        <a:buChar char="-"/>
                      </a:pPr>
                      <a:r>
                        <a:rPr lang="en-GB" sz="1000" dirty="0"/>
                        <a:t>Has some</a:t>
                      </a:r>
                      <a:r>
                        <a:rPr lang="en-GB" sz="1000" baseline="0" dirty="0"/>
                        <a:t> non-renewable material</a:t>
                      </a:r>
                    </a:p>
                    <a:p>
                      <a:pPr marL="285750" indent="-285750">
                        <a:buFontTx/>
                        <a:buChar char="-"/>
                      </a:pPr>
                      <a:r>
                        <a:rPr lang="en-GB" sz="1000" baseline="0" dirty="0"/>
                        <a:t>Thermal conductivity can increase if compressed</a:t>
                      </a:r>
                      <a:endParaRPr lang="en-GB" sz="1000" dirty="0"/>
                    </a:p>
                  </a:txBody>
                  <a:tcPr/>
                </a:tc>
                <a:extLst>
                  <a:ext uri="{0D108BD9-81ED-4DB2-BD59-A6C34878D82A}">
                    <a16:rowId xmlns:a16="http://schemas.microsoft.com/office/drawing/2014/main" val="3954368701"/>
                  </a:ext>
                </a:extLst>
              </a:tr>
              <a:tr h="370840">
                <a:tc>
                  <a:txBody>
                    <a:bodyPr/>
                    <a:lstStyle/>
                    <a:p>
                      <a:r>
                        <a:rPr lang="en-GB" sz="1000" dirty="0"/>
                        <a:t>Glass fibre or glass mineral wool</a:t>
                      </a:r>
                    </a:p>
                  </a:txBody>
                  <a:tcPr/>
                </a:tc>
                <a:tc>
                  <a:txBody>
                    <a:bodyPr/>
                    <a:lstStyle/>
                    <a:p>
                      <a:r>
                        <a:rPr lang="en-GB" sz="1000" dirty="0"/>
                        <a:t>Recycled glass and silica</a:t>
                      </a:r>
                    </a:p>
                  </a:txBody>
                  <a:tcPr/>
                </a:tc>
                <a:tc>
                  <a:txBody>
                    <a:bodyPr/>
                    <a:lstStyle/>
                    <a:p>
                      <a:r>
                        <a:rPr lang="en-GB" sz="1000" dirty="0"/>
                        <a:t>- Fire resistant</a:t>
                      </a:r>
                    </a:p>
                    <a:p>
                      <a:r>
                        <a:rPr lang="en-GB" sz="1000" dirty="0"/>
                        <a:t>- Does</a:t>
                      </a:r>
                      <a:r>
                        <a:rPr lang="en-GB" sz="1000" baseline="0" dirty="0"/>
                        <a:t> not rot</a:t>
                      </a:r>
                    </a:p>
                    <a:p>
                      <a:r>
                        <a:rPr lang="en-GB" sz="1000" baseline="0" dirty="0"/>
                        <a:t>- Can be recycled</a:t>
                      </a:r>
                      <a:endParaRPr lang="en-GB" sz="1000" dirty="0"/>
                    </a:p>
                  </a:txBody>
                  <a:tcPr/>
                </a:tc>
                <a:tc>
                  <a:txBody>
                    <a:bodyPr/>
                    <a:lstStyle/>
                    <a:p>
                      <a:pPr marL="171450" indent="-171450">
                        <a:buFontTx/>
                        <a:buChar char="-"/>
                      </a:pPr>
                      <a:r>
                        <a:rPr lang="en-GB" sz="1000" dirty="0"/>
                        <a:t>Made from silica, which is not a renewable material</a:t>
                      </a:r>
                    </a:p>
                    <a:p>
                      <a:pPr marL="171450" indent="-171450">
                        <a:buFontTx/>
                        <a:buChar char="-"/>
                      </a:pPr>
                      <a:r>
                        <a:rPr lang="en-GB" sz="1000" dirty="0"/>
                        <a:t>Carbon emissions during its production</a:t>
                      </a:r>
                    </a:p>
                  </a:txBody>
                  <a:tcPr/>
                </a:tc>
                <a:extLst>
                  <a:ext uri="{0D108BD9-81ED-4DB2-BD59-A6C34878D82A}">
                    <a16:rowId xmlns:a16="http://schemas.microsoft.com/office/drawing/2014/main" val="948985869"/>
                  </a:ext>
                </a:extLst>
              </a:tr>
              <a:tr h="370840">
                <a:tc>
                  <a:txBody>
                    <a:bodyPr/>
                    <a:lstStyle/>
                    <a:p>
                      <a:r>
                        <a:rPr lang="en-GB" sz="1000" dirty="0"/>
                        <a:t>Rock mineral wool</a:t>
                      </a:r>
                    </a:p>
                  </a:txBody>
                  <a:tcPr/>
                </a:tc>
                <a:tc>
                  <a:txBody>
                    <a:bodyPr/>
                    <a:lstStyle/>
                    <a:p>
                      <a:r>
                        <a:rPr lang="en-GB" sz="1000" dirty="0"/>
                        <a:t>Rocks</a:t>
                      </a:r>
                    </a:p>
                  </a:txBody>
                  <a:tcPr/>
                </a:tc>
                <a:tc>
                  <a:txBody>
                    <a:bodyPr/>
                    <a:lstStyle/>
                    <a:p>
                      <a:pPr marL="171450" indent="-171450">
                        <a:buFontTx/>
                        <a:buChar char="-"/>
                      </a:pPr>
                      <a:r>
                        <a:rPr lang="en-GB" sz="1000" dirty="0"/>
                        <a:t>Fire resistant</a:t>
                      </a:r>
                    </a:p>
                    <a:p>
                      <a:pPr marL="171450" indent="-171450">
                        <a:buFontTx/>
                        <a:buChar char="-"/>
                      </a:pPr>
                      <a:r>
                        <a:rPr lang="en-GB" sz="1000" dirty="0"/>
                        <a:t>Does not rot</a:t>
                      </a:r>
                    </a:p>
                    <a:p>
                      <a:pPr marL="171450" indent="-171450">
                        <a:buFontTx/>
                        <a:buChar char="-"/>
                      </a:pPr>
                      <a:r>
                        <a:rPr lang="en-GB" sz="1000" dirty="0"/>
                        <a:t>Can be recycled</a:t>
                      </a:r>
                    </a:p>
                  </a:txBody>
                  <a:tcPr/>
                </a:tc>
                <a:tc>
                  <a:txBody>
                    <a:bodyPr/>
                    <a:lstStyle/>
                    <a:p>
                      <a:pPr marL="171450" indent="-171450">
                        <a:buFontTx/>
                        <a:buChar char="-"/>
                      </a:pPr>
                      <a:r>
                        <a:rPr lang="en-GB" sz="1000" dirty="0"/>
                        <a:t>Production is not environmentally friendly</a:t>
                      </a:r>
                    </a:p>
                    <a:p>
                      <a:pPr marL="171450" indent="-171450">
                        <a:buFontTx/>
                        <a:buChar char="-"/>
                      </a:pPr>
                      <a:r>
                        <a:rPr lang="en-GB" sz="1000" dirty="0"/>
                        <a:t>Can irritate skin</a:t>
                      </a:r>
                    </a:p>
                  </a:txBody>
                  <a:tcPr/>
                </a:tc>
                <a:extLst>
                  <a:ext uri="{0D108BD9-81ED-4DB2-BD59-A6C34878D82A}">
                    <a16:rowId xmlns:a16="http://schemas.microsoft.com/office/drawing/2014/main" val="3936520752"/>
                  </a:ext>
                </a:extLst>
              </a:tr>
              <a:tr h="370840">
                <a:tc>
                  <a:txBody>
                    <a:bodyPr/>
                    <a:lstStyle/>
                    <a:p>
                      <a:r>
                        <a:rPr lang="en-GB" sz="1000" dirty="0"/>
                        <a:t>Cellulose</a:t>
                      </a:r>
                    </a:p>
                  </a:txBody>
                  <a:tcPr/>
                </a:tc>
                <a:tc>
                  <a:txBody>
                    <a:bodyPr/>
                    <a:lstStyle/>
                    <a:p>
                      <a:r>
                        <a:rPr lang="en-GB" sz="1000" dirty="0"/>
                        <a:t>Recycled newspapers</a:t>
                      </a:r>
                    </a:p>
                  </a:txBody>
                  <a:tcPr/>
                </a:tc>
                <a:tc>
                  <a:txBody>
                    <a:bodyPr/>
                    <a:lstStyle/>
                    <a:p>
                      <a:pPr marL="171450" indent="-171450">
                        <a:buFontTx/>
                        <a:buChar char="-"/>
                      </a:pPr>
                      <a:r>
                        <a:rPr lang="en-GB" sz="1000" dirty="0"/>
                        <a:t>Made from recycled material</a:t>
                      </a:r>
                    </a:p>
                    <a:p>
                      <a:pPr marL="171450" indent="-171450">
                        <a:buFontTx/>
                        <a:buChar char="-"/>
                      </a:pPr>
                      <a:r>
                        <a:rPr lang="en-GB" sz="1000" dirty="0"/>
                        <a:t>Can be reused and recycled</a:t>
                      </a:r>
                    </a:p>
                  </a:txBody>
                  <a:tcPr/>
                </a:tc>
                <a:tc>
                  <a:txBody>
                    <a:bodyPr/>
                    <a:lstStyle/>
                    <a:p>
                      <a:pPr marL="171450" indent="-171450">
                        <a:buFontTx/>
                        <a:buChar char="-"/>
                      </a:pPr>
                      <a:r>
                        <a:rPr lang="en-GB" sz="1000" dirty="0"/>
                        <a:t>Paper dust during installation</a:t>
                      </a:r>
                    </a:p>
                    <a:p>
                      <a:pPr marL="171450" indent="-171450">
                        <a:buFontTx/>
                        <a:buChar char="-"/>
                      </a:pPr>
                      <a:r>
                        <a:rPr lang="en-GB" sz="1000" dirty="0"/>
                        <a:t>Can release gases from the ink</a:t>
                      </a:r>
                      <a:r>
                        <a:rPr lang="en-GB" sz="1000" baseline="0" dirty="0"/>
                        <a:t> on the paper</a:t>
                      </a:r>
                      <a:endParaRPr lang="en-GB" sz="1000" dirty="0"/>
                    </a:p>
                  </a:txBody>
                  <a:tcPr/>
                </a:tc>
                <a:extLst>
                  <a:ext uri="{0D108BD9-81ED-4DB2-BD59-A6C34878D82A}">
                    <a16:rowId xmlns:a16="http://schemas.microsoft.com/office/drawing/2014/main" val="3424869162"/>
                  </a:ext>
                </a:extLst>
              </a:tr>
              <a:tr h="370840">
                <a:tc>
                  <a:txBody>
                    <a:bodyPr/>
                    <a:lstStyle/>
                    <a:p>
                      <a:r>
                        <a:rPr lang="en-GB" sz="1000" dirty="0"/>
                        <a:t>Foam</a:t>
                      </a:r>
                    </a:p>
                  </a:txBody>
                  <a:tcPr/>
                </a:tc>
                <a:tc>
                  <a:txBody>
                    <a:bodyPr/>
                    <a:lstStyle/>
                    <a:p>
                      <a:r>
                        <a:rPr lang="en-GB" sz="1000" dirty="0"/>
                        <a:t>Crushed glass</a:t>
                      </a:r>
                    </a:p>
                  </a:txBody>
                  <a:tcPr/>
                </a:tc>
                <a:tc>
                  <a:txBody>
                    <a:bodyPr/>
                    <a:lstStyle/>
                    <a:p>
                      <a:pPr marL="171450" indent="-171450">
                        <a:buFontTx/>
                        <a:buChar char="-"/>
                      </a:pPr>
                      <a:r>
                        <a:rPr lang="en-GB" sz="1000" dirty="0"/>
                        <a:t>Can be recycled</a:t>
                      </a:r>
                    </a:p>
                    <a:p>
                      <a:pPr marL="171450" indent="-171450">
                        <a:buFontTx/>
                        <a:buChar char="-"/>
                      </a:pPr>
                      <a:r>
                        <a:rPr lang="en-GB" sz="1000" dirty="0"/>
                        <a:t>Has good compressive strength</a:t>
                      </a:r>
                    </a:p>
                  </a:txBody>
                  <a:tcPr/>
                </a:tc>
                <a:tc>
                  <a:txBody>
                    <a:bodyPr/>
                    <a:lstStyle/>
                    <a:p>
                      <a:r>
                        <a:rPr lang="en-GB" sz="1000" dirty="0"/>
                        <a:t>- Production is not environmentally friendly</a:t>
                      </a:r>
                    </a:p>
                  </a:txBody>
                  <a:tcPr/>
                </a:tc>
                <a:extLst>
                  <a:ext uri="{0D108BD9-81ED-4DB2-BD59-A6C34878D82A}">
                    <a16:rowId xmlns:a16="http://schemas.microsoft.com/office/drawing/2014/main" val="944085074"/>
                  </a:ext>
                </a:extLst>
              </a:tr>
            </a:tbl>
          </a:graphicData>
        </a:graphic>
      </p:graphicFrame>
      <p:sp>
        <p:nvSpPr>
          <p:cNvPr id="7" name="TextBox 6"/>
          <p:cNvSpPr txBox="1"/>
          <p:nvPr/>
        </p:nvSpPr>
        <p:spPr>
          <a:xfrm>
            <a:off x="266700" y="5774501"/>
            <a:ext cx="6057900" cy="3693319"/>
          </a:xfrm>
          <a:prstGeom prst="rect">
            <a:avLst/>
          </a:prstGeom>
          <a:noFill/>
        </p:spPr>
        <p:txBody>
          <a:bodyPr wrap="square" rtlCol="0">
            <a:spAutoFit/>
          </a:bodyPr>
          <a:lstStyle/>
          <a:p>
            <a:r>
              <a:rPr lang="en-GB" u="sng" dirty="0"/>
              <a:t>Thermal resistance</a:t>
            </a:r>
          </a:p>
          <a:p>
            <a:r>
              <a:rPr lang="en-GB" sz="1200" dirty="0"/>
              <a:t>Buildings can also be constructed from materials that resist the movement of heat. This means that less heat escapes through them and so they need less insulation. These materials have thermal resistance and they include:</a:t>
            </a:r>
          </a:p>
          <a:p>
            <a:endParaRPr lang="en-GB" sz="1200" dirty="0"/>
          </a:p>
          <a:p>
            <a:r>
              <a:rPr lang="en-GB" sz="1200" b="1" dirty="0"/>
              <a:t>Aerated lightweight concrete blocks - these are blocks made from concrete with a lot of air in them. Air is very insulating when it is trapped between solid layers, e.g. when it is cold you will put on a jumper and the air you trap between you and the jumper will add as extra insulation. So these blocks add as better insulation.</a:t>
            </a:r>
          </a:p>
          <a:p>
            <a:endParaRPr lang="en-GB" sz="1200" b="1" dirty="0"/>
          </a:p>
          <a:p>
            <a:r>
              <a:rPr lang="en-GB" sz="1200" b="1" dirty="0"/>
              <a:t>Timber - this can be used to create features such as window frames and doors. It can also be used to construct timber-framed buildings.</a:t>
            </a:r>
          </a:p>
          <a:p>
            <a:endParaRPr lang="en-GB" sz="1200" b="1" dirty="0"/>
          </a:p>
          <a:p>
            <a:r>
              <a:rPr lang="en-GB" sz="1200" b="1" dirty="0"/>
              <a:t>Lightweight screed - this is made with lightweight aggregates. These contain more air, so lightweight screed gives good insulation.</a:t>
            </a:r>
          </a:p>
          <a:p>
            <a:endParaRPr lang="en-GB" sz="1200" b="1" dirty="0"/>
          </a:p>
          <a:p>
            <a:endParaRPr lang="en-GB" dirty="0"/>
          </a:p>
          <a:p>
            <a:endParaRPr lang="en-GB" u="sng" dirty="0"/>
          </a:p>
        </p:txBody>
      </p:sp>
    </p:spTree>
    <p:extLst>
      <p:ext uri="{BB962C8B-B14F-4D97-AF65-F5344CB8AC3E}">
        <p14:creationId xmlns:p14="http://schemas.microsoft.com/office/powerpoint/2010/main" val="387553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247650"/>
            <a:ext cx="5772150" cy="41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PERFORMANCE REQUIREMENTS</a:t>
            </a:r>
          </a:p>
        </p:txBody>
      </p:sp>
      <p:sp>
        <p:nvSpPr>
          <p:cNvPr id="5" name="TextBox 4"/>
          <p:cNvSpPr txBox="1"/>
          <p:nvPr/>
        </p:nvSpPr>
        <p:spPr>
          <a:xfrm>
            <a:off x="266700" y="819150"/>
            <a:ext cx="6400800" cy="800219"/>
          </a:xfrm>
          <a:prstGeom prst="rect">
            <a:avLst/>
          </a:prstGeom>
          <a:noFill/>
        </p:spPr>
        <p:txBody>
          <a:bodyPr wrap="square" rtlCol="0">
            <a:spAutoFit/>
          </a:bodyPr>
          <a:lstStyle/>
          <a:p>
            <a:r>
              <a:rPr lang="en-GB" u="sng" dirty="0"/>
              <a:t>Location</a:t>
            </a:r>
          </a:p>
          <a:p>
            <a:r>
              <a:rPr lang="en-GB" sz="1400" dirty="0"/>
              <a:t>Some areas of a building are more likely to lose heat than others, This table shows which types of insulation are best for different types of a building</a:t>
            </a:r>
          </a:p>
        </p:txBody>
      </p:sp>
      <p:graphicFrame>
        <p:nvGraphicFramePr>
          <p:cNvPr id="6" name="Table 5"/>
          <p:cNvGraphicFramePr>
            <a:graphicFrameLocks noGrp="1"/>
          </p:cNvGraphicFramePr>
          <p:nvPr>
            <p:extLst>
              <p:ext uri="{D42A27DB-BD31-4B8C-83A1-F6EECF244321}">
                <p14:modId xmlns:p14="http://schemas.microsoft.com/office/powerpoint/2010/main" val="4012842621"/>
              </p:ext>
            </p:extLst>
          </p:nvPr>
        </p:nvGraphicFramePr>
        <p:xfrm>
          <a:off x="266700" y="1619369"/>
          <a:ext cx="6284192" cy="258064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88043101"/>
                    </a:ext>
                  </a:extLst>
                </a:gridCol>
                <a:gridCol w="4874492">
                  <a:extLst>
                    <a:ext uri="{9D8B030D-6E8A-4147-A177-3AD203B41FA5}">
                      <a16:colId xmlns:a16="http://schemas.microsoft.com/office/drawing/2014/main" val="1109823437"/>
                    </a:ext>
                  </a:extLst>
                </a:gridCol>
              </a:tblGrid>
              <a:tr h="370840">
                <a:tc>
                  <a:txBody>
                    <a:bodyPr/>
                    <a:lstStyle/>
                    <a:p>
                      <a:r>
                        <a:rPr lang="en-GB" dirty="0"/>
                        <a:t>LOCATION</a:t>
                      </a:r>
                    </a:p>
                  </a:txBody>
                  <a:tcPr/>
                </a:tc>
                <a:tc>
                  <a:txBody>
                    <a:bodyPr/>
                    <a:lstStyle/>
                    <a:p>
                      <a:r>
                        <a:rPr lang="en-GB" dirty="0"/>
                        <a:t>APPROPRIATE INSULATION</a:t>
                      </a:r>
                    </a:p>
                  </a:txBody>
                  <a:tcPr/>
                </a:tc>
                <a:extLst>
                  <a:ext uri="{0D108BD9-81ED-4DB2-BD59-A6C34878D82A}">
                    <a16:rowId xmlns:a16="http://schemas.microsoft.com/office/drawing/2014/main" val="1968002430"/>
                  </a:ext>
                </a:extLst>
              </a:tr>
              <a:tr h="370840">
                <a:tc>
                  <a:txBody>
                    <a:bodyPr/>
                    <a:lstStyle/>
                    <a:p>
                      <a:r>
                        <a:rPr lang="en-GB" sz="1000" b="1" dirty="0"/>
                        <a:t>Cavity walls</a:t>
                      </a:r>
                    </a:p>
                  </a:txBody>
                  <a:tcPr/>
                </a:tc>
                <a:tc>
                  <a:txBody>
                    <a:bodyPr/>
                    <a:lstStyle/>
                    <a:p>
                      <a:r>
                        <a:rPr lang="en-GB" sz="1000" b="1" dirty="0"/>
                        <a:t>The cavity</a:t>
                      </a:r>
                      <a:r>
                        <a:rPr lang="en-GB" sz="1000" b="1" baseline="0" dirty="0"/>
                        <a:t> in a cavity wall can be filled with an appropriate insulating material such as cellulose or mineral wool.</a:t>
                      </a:r>
                      <a:endParaRPr lang="en-GB" sz="1000" b="1" dirty="0"/>
                    </a:p>
                  </a:txBody>
                  <a:tcPr/>
                </a:tc>
                <a:extLst>
                  <a:ext uri="{0D108BD9-81ED-4DB2-BD59-A6C34878D82A}">
                    <a16:rowId xmlns:a16="http://schemas.microsoft.com/office/drawing/2014/main" val="1176270105"/>
                  </a:ext>
                </a:extLst>
              </a:tr>
              <a:tr h="370840">
                <a:tc>
                  <a:txBody>
                    <a:bodyPr/>
                    <a:lstStyle/>
                    <a:p>
                      <a:r>
                        <a:rPr lang="en-GB" sz="1000" b="1" dirty="0"/>
                        <a:t>Solid walls</a:t>
                      </a:r>
                    </a:p>
                  </a:txBody>
                  <a:tcPr/>
                </a:tc>
                <a:tc>
                  <a:txBody>
                    <a:bodyPr/>
                    <a:lstStyle/>
                    <a:p>
                      <a:r>
                        <a:rPr lang="en-GB" sz="1000" b="1" dirty="0"/>
                        <a:t>Plasterboard</a:t>
                      </a:r>
                      <a:r>
                        <a:rPr lang="en-GB" sz="1000" b="1" baseline="0" dirty="0"/>
                        <a:t> can be used to line solid walls and help reduce heat loss</a:t>
                      </a:r>
                      <a:endParaRPr lang="en-GB" sz="1000" b="1" dirty="0"/>
                    </a:p>
                  </a:txBody>
                  <a:tcPr/>
                </a:tc>
                <a:extLst>
                  <a:ext uri="{0D108BD9-81ED-4DB2-BD59-A6C34878D82A}">
                    <a16:rowId xmlns:a16="http://schemas.microsoft.com/office/drawing/2014/main" val="763117563"/>
                  </a:ext>
                </a:extLst>
              </a:tr>
              <a:tr h="370840">
                <a:tc>
                  <a:txBody>
                    <a:bodyPr/>
                    <a:lstStyle/>
                    <a:p>
                      <a:r>
                        <a:rPr lang="en-GB" sz="1000" b="1" dirty="0"/>
                        <a:t>Roof</a:t>
                      </a:r>
                    </a:p>
                  </a:txBody>
                  <a:tcPr/>
                </a:tc>
                <a:tc>
                  <a:txBody>
                    <a:bodyPr/>
                    <a:lstStyle/>
                    <a:p>
                      <a:r>
                        <a:rPr lang="en-GB" sz="1000" b="1" dirty="0"/>
                        <a:t>Mineral wool insulation</a:t>
                      </a:r>
                      <a:r>
                        <a:rPr lang="en-GB" sz="1000" b="1" baseline="0" dirty="0"/>
                        <a:t> could be used between joists</a:t>
                      </a:r>
                      <a:endParaRPr lang="en-GB" sz="1000" b="1" dirty="0"/>
                    </a:p>
                  </a:txBody>
                  <a:tcPr/>
                </a:tc>
                <a:extLst>
                  <a:ext uri="{0D108BD9-81ED-4DB2-BD59-A6C34878D82A}">
                    <a16:rowId xmlns:a16="http://schemas.microsoft.com/office/drawing/2014/main" val="1031160808"/>
                  </a:ext>
                </a:extLst>
              </a:tr>
              <a:tr h="370840">
                <a:tc>
                  <a:txBody>
                    <a:bodyPr/>
                    <a:lstStyle/>
                    <a:p>
                      <a:r>
                        <a:rPr lang="en-GB" sz="1000" b="1" dirty="0"/>
                        <a:t>Floors</a:t>
                      </a:r>
                    </a:p>
                  </a:txBody>
                  <a:tcPr/>
                </a:tc>
                <a:tc>
                  <a:txBody>
                    <a:bodyPr/>
                    <a:lstStyle/>
                    <a:p>
                      <a:r>
                        <a:rPr lang="en-GB" sz="1000" b="1" dirty="0"/>
                        <a:t>Sheep’s wool insulation could be used under floors</a:t>
                      </a:r>
                    </a:p>
                  </a:txBody>
                  <a:tcPr/>
                </a:tc>
                <a:extLst>
                  <a:ext uri="{0D108BD9-81ED-4DB2-BD59-A6C34878D82A}">
                    <a16:rowId xmlns:a16="http://schemas.microsoft.com/office/drawing/2014/main" val="2069543534"/>
                  </a:ext>
                </a:extLst>
              </a:tr>
              <a:tr h="0">
                <a:tc>
                  <a:txBody>
                    <a:bodyPr/>
                    <a:lstStyle/>
                    <a:p>
                      <a:r>
                        <a:rPr lang="en-GB" sz="1000" b="1" dirty="0"/>
                        <a:t>Windows and doors</a:t>
                      </a:r>
                    </a:p>
                  </a:txBody>
                  <a:tcPr/>
                </a:tc>
                <a:tc>
                  <a:txBody>
                    <a:bodyPr/>
                    <a:lstStyle/>
                    <a:p>
                      <a:pPr marL="285750" indent="-285750">
                        <a:buFontTx/>
                        <a:buChar char="-"/>
                      </a:pPr>
                      <a:r>
                        <a:rPr lang="en-GB" sz="1000" b="1" dirty="0"/>
                        <a:t>Double glazing improves a building’s </a:t>
                      </a:r>
                    </a:p>
                    <a:p>
                      <a:pPr marL="0" indent="0">
                        <a:buFontTx/>
                        <a:buNone/>
                      </a:pPr>
                      <a:r>
                        <a:rPr lang="en-GB" sz="1000" b="1" dirty="0"/>
                        <a:t>U-values</a:t>
                      </a:r>
                      <a:r>
                        <a:rPr lang="en-GB" sz="1000" b="1" baseline="0" dirty="0"/>
                        <a:t> by stopping unnecessary heat loss</a:t>
                      </a:r>
                    </a:p>
                    <a:p>
                      <a:pPr marL="0" indent="0">
                        <a:buFontTx/>
                        <a:buNone/>
                      </a:pPr>
                      <a:r>
                        <a:rPr lang="en-GB" sz="1000" b="1" baseline="0" dirty="0"/>
                        <a:t>- Draught strips can be applied to door frames to improve air-tightness of doors by stopping draughts.</a:t>
                      </a:r>
                      <a:endParaRPr lang="en-GB" sz="1000" b="1" dirty="0"/>
                    </a:p>
                  </a:txBody>
                  <a:tcPr/>
                </a:tc>
                <a:extLst>
                  <a:ext uri="{0D108BD9-81ED-4DB2-BD59-A6C34878D82A}">
                    <a16:rowId xmlns:a16="http://schemas.microsoft.com/office/drawing/2014/main" val="3479791739"/>
                  </a:ext>
                </a:extLst>
              </a:tr>
            </a:tbl>
          </a:graphicData>
        </a:graphic>
      </p:graphicFrame>
      <p:sp>
        <p:nvSpPr>
          <p:cNvPr id="7" name="TextBox 6"/>
          <p:cNvSpPr txBox="1"/>
          <p:nvPr/>
        </p:nvSpPr>
        <p:spPr>
          <a:xfrm>
            <a:off x="266700" y="4419600"/>
            <a:ext cx="6400800" cy="3816429"/>
          </a:xfrm>
          <a:prstGeom prst="rect">
            <a:avLst/>
          </a:prstGeom>
          <a:noFill/>
        </p:spPr>
        <p:txBody>
          <a:bodyPr wrap="square" rtlCol="0">
            <a:spAutoFit/>
          </a:bodyPr>
          <a:lstStyle/>
          <a:p>
            <a:r>
              <a:rPr lang="en-GB" u="sng" dirty="0"/>
              <a:t>Sound insulation</a:t>
            </a:r>
          </a:p>
          <a:p>
            <a:r>
              <a:rPr lang="en-GB" sz="1400" dirty="0"/>
              <a:t>A building should be insulated to resist letting sound through its structure. Buildings have to be insulated against this noise. Like thermal insulation, there are lots of different types of sound insulation. </a:t>
            </a:r>
          </a:p>
          <a:p>
            <a:endParaRPr lang="en-GB" sz="1400" dirty="0"/>
          </a:p>
          <a:p>
            <a:r>
              <a:rPr lang="en-GB" sz="1400" dirty="0">
                <a:solidFill>
                  <a:srgbClr val="0070C0"/>
                </a:solidFill>
              </a:rPr>
              <a:t>ACTIVITY 11    </a:t>
            </a:r>
            <a:r>
              <a:rPr lang="en-GB" sz="1400" dirty="0"/>
              <a:t>Research where these different types are used and why:</a:t>
            </a:r>
          </a:p>
          <a:p>
            <a:r>
              <a:rPr lang="en-GB" sz="1400" dirty="0"/>
              <a:t>- Triple glazing- _________________________________________________________</a:t>
            </a:r>
          </a:p>
          <a:p>
            <a:endParaRPr lang="en-GB" sz="1400" dirty="0"/>
          </a:p>
          <a:p>
            <a:r>
              <a:rPr lang="en-GB" sz="1400" dirty="0"/>
              <a:t>- Heavy density blockwork- _______________________________________________</a:t>
            </a:r>
          </a:p>
          <a:p>
            <a:endParaRPr lang="en-GB" sz="1400" dirty="0"/>
          </a:p>
          <a:p>
            <a:r>
              <a:rPr lang="en-GB" sz="1400" dirty="0"/>
              <a:t>- Sound insulation quilt-__________________________________________________</a:t>
            </a:r>
          </a:p>
          <a:p>
            <a:endParaRPr lang="en-GB" sz="1400" dirty="0"/>
          </a:p>
          <a:p>
            <a:r>
              <a:rPr lang="en-GB" sz="1400" dirty="0"/>
              <a:t>-Plasterboard layers-_____________________________________________________</a:t>
            </a:r>
          </a:p>
          <a:p>
            <a:endParaRPr lang="en-GB" sz="1400" dirty="0"/>
          </a:p>
          <a:p>
            <a:r>
              <a:rPr lang="en-GB" sz="1400" dirty="0"/>
              <a:t>-Flooring mats and carpeting-_____________________________________________</a:t>
            </a:r>
          </a:p>
          <a:p>
            <a:endParaRPr lang="en-GB" sz="1400" dirty="0"/>
          </a:p>
          <a:p>
            <a:r>
              <a:rPr lang="en-GB" sz="1400" dirty="0"/>
              <a:t>-Acoustic ceilings-_______________________________________________________</a:t>
            </a:r>
          </a:p>
        </p:txBody>
      </p:sp>
      <p:sp>
        <p:nvSpPr>
          <p:cNvPr id="8" name="Rectangle 7"/>
          <p:cNvSpPr/>
          <p:nvPr/>
        </p:nvSpPr>
        <p:spPr>
          <a:xfrm>
            <a:off x="266700" y="8236029"/>
            <a:ext cx="2859272" cy="148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FF00"/>
                </a:solidFill>
              </a:rPr>
              <a:t>ACTIVITY 12    </a:t>
            </a:r>
            <a:r>
              <a:rPr lang="en-GB" sz="1000" dirty="0"/>
              <a:t>You are planning a new arts and drama building for your local college or school. The building will have:</a:t>
            </a:r>
          </a:p>
          <a:p>
            <a:pPr marL="285750" indent="-285750" algn="ctr">
              <a:buFontTx/>
              <a:buChar char="-"/>
            </a:pPr>
            <a:r>
              <a:rPr lang="en-GB" sz="1000" dirty="0"/>
              <a:t>A music studio</a:t>
            </a:r>
          </a:p>
          <a:p>
            <a:pPr marL="285750" indent="-285750" algn="ctr">
              <a:buFontTx/>
              <a:buChar char="-"/>
            </a:pPr>
            <a:r>
              <a:rPr lang="en-GB" sz="1000" dirty="0"/>
              <a:t>Two drama performance studios</a:t>
            </a:r>
          </a:p>
          <a:p>
            <a:pPr marL="285750" indent="-285750" algn="ctr">
              <a:buFontTx/>
              <a:buChar char="-"/>
            </a:pPr>
            <a:r>
              <a:rPr lang="en-GB" sz="1000" dirty="0"/>
              <a:t>Six music practice room</a:t>
            </a:r>
          </a:p>
          <a:p>
            <a:pPr marL="285750" indent="-285750" algn="ctr">
              <a:buFontTx/>
              <a:buChar char="-"/>
            </a:pPr>
            <a:r>
              <a:rPr lang="en-GB" sz="1000" dirty="0"/>
              <a:t>A dance studios</a:t>
            </a:r>
          </a:p>
          <a:p>
            <a:pPr algn="ctr"/>
            <a:r>
              <a:rPr lang="en-GB" sz="1000" dirty="0"/>
              <a:t>What sort of insulation will you need and where will you need it. Give reasons for your answers</a:t>
            </a:r>
          </a:p>
        </p:txBody>
      </p:sp>
      <p:sp>
        <p:nvSpPr>
          <p:cNvPr id="9" name="Rectangle 8"/>
          <p:cNvSpPr/>
          <p:nvPr/>
        </p:nvSpPr>
        <p:spPr>
          <a:xfrm>
            <a:off x="3305175" y="8236029"/>
            <a:ext cx="3362325" cy="148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5977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A8411B9D33DA4CB448C0C0DCE87A5D" ma:contentTypeVersion="10" ma:contentTypeDescription="Create a new document." ma:contentTypeScope="" ma:versionID="86a6b9c97d1fff570c4e5e33036ec615">
  <xsd:schema xmlns:xsd="http://www.w3.org/2001/XMLSchema" xmlns:xs="http://www.w3.org/2001/XMLSchema" xmlns:p="http://schemas.microsoft.com/office/2006/metadata/properties" xmlns:ns3="c6f720d3-9c0a-42d0-b760-c2ce31f7c903" targetNamespace="http://schemas.microsoft.com/office/2006/metadata/properties" ma:root="true" ma:fieldsID="916086dad8b353d89db9a3efa4e15866" ns3:_="">
    <xsd:import namespace="c6f720d3-9c0a-42d0-b760-c2ce31f7c90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720d3-9c0a-42d0-b760-c2ce31f7c9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01B658-4160-420D-97E6-5A3C86E445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f720d3-9c0a-42d0-b760-c2ce31f7c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354156-8426-4A09-BBB5-7D2825787E18}">
  <ds:schemaRefs>
    <ds:schemaRef ds:uri="http://schemas.microsoft.com/sharepoint/v3/contenttype/forms"/>
  </ds:schemaRefs>
</ds:datastoreItem>
</file>

<file path=customXml/itemProps3.xml><?xml version="1.0" encoding="utf-8"?>
<ds:datastoreItem xmlns:ds="http://schemas.openxmlformats.org/officeDocument/2006/customXml" ds:itemID="{985CD716-6891-4AA8-80FC-58F4456CB8A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7358</TotalTime>
  <Words>5340</Words>
  <Application>Microsoft Office PowerPoint</Application>
  <PresentationFormat>A4 Paper (210x297 mm)</PresentationFormat>
  <Paragraphs>606</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Describe</vt:lpstr>
    </vt:vector>
  </TitlesOfParts>
  <Company>The Manor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Liam</dc:creator>
  <cp:lastModifiedBy>Anne Edward</cp:lastModifiedBy>
  <cp:revision>112</cp:revision>
  <cp:lastPrinted>2019-12-10T11:50:06Z</cp:lastPrinted>
  <dcterms:created xsi:type="dcterms:W3CDTF">2018-11-20T19:12:36Z</dcterms:created>
  <dcterms:modified xsi:type="dcterms:W3CDTF">2020-10-12T10:03:36Z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0x01010082A8411B9D33DA4CB448C0C0DCE87A5D</vt:lpwstr>
  </property>
</Properties>
</file>